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60"/>
  </p:notesMasterIdLst>
  <p:sldIdLst>
    <p:sldId id="357" r:id="rId2"/>
    <p:sldId id="258" r:id="rId3"/>
    <p:sldId id="358" r:id="rId4"/>
    <p:sldId id="261" r:id="rId5"/>
    <p:sldId id="302" r:id="rId6"/>
    <p:sldId id="303" r:id="rId7"/>
    <p:sldId id="304" r:id="rId8"/>
    <p:sldId id="305" r:id="rId9"/>
    <p:sldId id="359" r:id="rId10"/>
    <p:sldId id="307" r:id="rId11"/>
    <p:sldId id="308" r:id="rId12"/>
    <p:sldId id="360" r:id="rId13"/>
    <p:sldId id="361" r:id="rId14"/>
    <p:sldId id="310" r:id="rId15"/>
    <p:sldId id="362" r:id="rId16"/>
    <p:sldId id="312" r:id="rId17"/>
    <p:sldId id="363" r:id="rId18"/>
    <p:sldId id="314" r:id="rId19"/>
    <p:sldId id="315" r:id="rId20"/>
    <p:sldId id="316" r:id="rId21"/>
    <p:sldId id="317" r:id="rId22"/>
    <p:sldId id="364" r:id="rId23"/>
    <p:sldId id="365" r:id="rId24"/>
    <p:sldId id="321" r:id="rId25"/>
    <p:sldId id="320" r:id="rId26"/>
    <p:sldId id="322" r:id="rId27"/>
    <p:sldId id="355" r:id="rId28"/>
    <p:sldId id="356" r:id="rId29"/>
    <p:sldId id="366" r:id="rId30"/>
    <p:sldId id="325" r:id="rId31"/>
    <p:sldId id="326" r:id="rId32"/>
    <p:sldId id="327" r:id="rId33"/>
    <p:sldId id="328" r:id="rId34"/>
    <p:sldId id="367" r:id="rId35"/>
    <p:sldId id="330" r:id="rId36"/>
    <p:sldId id="368" r:id="rId37"/>
    <p:sldId id="369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1" r:id="rId46"/>
    <p:sldId id="340" r:id="rId47"/>
    <p:sldId id="370" r:id="rId48"/>
    <p:sldId id="343" r:id="rId49"/>
    <p:sldId id="344" r:id="rId50"/>
    <p:sldId id="345" r:id="rId51"/>
    <p:sldId id="346" r:id="rId52"/>
    <p:sldId id="347" r:id="rId53"/>
    <p:sldId id="348" r:id="rId54"/>
    <p:sldId id="371" r:id="rId55"/>
    <p:sldId id="350" r:id="rId56"/>
    <p:sldId id="351" r:id="rId57"/>
    <p:sldId id="353" r:id="rId58"/>
    <p:sldId id="354" r:id="rId59"/>
  </p:sldIdLst>
  <p:sldSz cx="9144000" cy="6858000" type="screen4x3"/>
  <p:notesSz cx="6858000" cy="9144000"/>
  <p:embeddedFontLst>
    <p:embeddedFont>
      <p:font typeface="Tahoma" pitchFamily="34" charset="0"/>
      <p:regular r:id="rId61"/>
      <p:bold r:id="rId62"/>
    </p:embeddedFont>
    <p:embeddedFont>
      <p:font typeface="나눔손글씨 펜" pitchFamily="66" charset="-127"/>
      <p:regular r:id="rId63"/>
    </p:embeddedFont>
    <p:embeddedFont>
      <p:font typeface="맑은 고딕" pitchFamily="50" charset="-127"/>
      <p:regular r:id="rId64"/>
      <p:bold r:id="rId65"/>
    </p:embeddedFont>
    <p:embeddedFont>
      <p:font typeface="HY견고딕" pitchFamily="18" charset="-127"/>
      <p:regular r:id="rId66"/>
    </p:embeddedFont>
    <p:embeddedFont>
      <p:font typeface="Cambria Math" pitchFamily="18" charset="0"/>
      <p:regular r:id="rId6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66" d="100"/>
          <a:sy n="66" d="100"/>
        </p:scale>
        <p:origin x="-2850" y="-8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428C-B804-4834-AB7B-DB3061418425}" type="datetimeFigureOut">
              <a:rPr lang="ko-KR" altLang="en-US" smtClean="0"/>
              <a:t>2014-08-29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DC39-2F82-4975-8747-205665822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784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367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29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2836773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025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5806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2014-08-29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95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r>
              <a:rPr lang="ko-KR" altLang="en-US" smtClean="0"/>
              <a:t>장</a:t>
            </a:r>
            <a:r>
              <a:rPr lang="en-US" altLang="ko-KR" smtClean="0"/>
              <a:t>. </a:t>
            </a:r>
            <a:r>
              <a:rPr lang="ko-KR" altLang="en-US" smtClean="0"/>
              <a:t>영상 분할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04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5.2.1 </a:t>
            </a:r>
            <a:r>
              <a:rPr lang="ko-KR" altLang="en-US" dirty="0" smtClean="0"/>
              <a:t>임계화를 이용한 영역 분할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적응적 임계화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 또는 두 개의 </a:t>
            </a:r>
            <a:r>
              <a:rPr lang="ko-KR" altLang="en-US" dirty="0" err="1" smtClean="0"/>
              <a:t>임계값을</a:t>
            </a:r>
            <a:r>
              <a:rPr lang="ko-KR" altLang="en-US" dirty="0" smtClean="0"/>
              <a:t> 영상 전체에 적용하는 전역 방법의 한계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지역적으로 명암 분포가 다른 경우 낮은 분할 품질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적응적 임계화로 해결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지역에 따라 적응적으로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결정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t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j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어떻게 결정할까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6" y="2212522"/>
            <a:ext cx="5616624" cy="20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281245"/>
            <a:ext cx="5976664" cy="66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5300706" y="3453910"/>
            <a:ext cx="216024" cy="239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781884" y="3013236"/>
            <a:ext cx="288032" cy="2397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1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5.2.2 </a:t>
            </a:r>
            <a:r>
              <a:rPr lang="ko-KR" altLang="en-US" dirty="0" smtClean="0"/>
              <a:t>군집화를 이용한 영역 분할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군집화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화소를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RGB 3</a:t>
            </a:r>
            <a:r>
              <a:rPr lang="ko-KR" altLang="en-US" dirty="0" smtClean="0"/>
              <a:t>차원 컬러 공간으로 </a:t>
            </a:r>
            <a:r>
              <a:rPr lang="ko-KR" altLang="en-US" dirty="0" err="1" smtClean="0"/>
              <a:t>매핑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한후</a:t>
            </a:r>
            <a:r>
              <a:rPr lang="en-US" altLang="ko-KR" dirty="0" smtClean="0"/>
              <a:t>, k-means 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군집화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70" y="1988840"/>
            <a:ext cx="640659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2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5.2.2 </a:t>
            </a:r>
            <a:r>
              <a:rPr lang="ko-KR" altLang="en-US" dirty="0" smtClean="0"/>
              <a:t>군집화를 이용한 영역 분할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1944"/>
            <a:ext cx="7344816" cy="4827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5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5.2.2 </a:t>
            </a:r>
            <a:r>
              <a:rPr lang="ko-KR" altLang="en-US" dirty="0" smtClean="0"/>
              <a:t>군집화를 이용한 영역 분할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69" y="974948"/>
            <a:ext cx="38671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381510" y="3573016"/>
            <a:ext cx="7728060" cy="3149176"/>
            <a:chOff x="381510" y="3573016"/>
            <a:chExt cx="7728060" cy="3149176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10" y="4005064"/>
              <a:ext cx="3881611" cy="2717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4437162" y="4763883"/>
              <a:ext cx="3672408" cy="830997"/>
              <a:chOff x="4644008" y="1916832"/>
              <a:chExt cx="3672408" cy="83099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968044" y="1916832"/>
                <a:ext cx="33483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 smtClean="0"/>
                  <a:t>자연 영상에서 낮은 </a:t>
                </a:r>
                <a:r>
                  <a:rPr lang="ko-KR" altLang="en-US" sz="1600" dirty="0" smtClean="0"/>
                  <a:t>성능</a:t>
                </a:r>
                <a:endParaRPr lang="en-US" altLang="ko-KR" sz="1600" dirty="0"/>
              </a:p>
              <a:p>
                <a:r>
                  <a:rPr lang="en-US" altLang="ko-KR" sz="1600" dirty="0" smtClean="0"/>
                  <a:t>5.4</a:t>
                </a:r>
                <a:r>
                  <a:rPr lang="ko-KR" altLang="en-US" sz="1600" dirty="0" smtClean="0"/>
                  <a:t>절은 진보한 군집화 알고리즘인 </a:t>
                </a:r>
                <a:r>
                  <a:rPr lang="ko-KR" altLang="en-US" sz="1600" dirty="0" smtClean="0"/>
                  <a:t>민시프트 </a:t>
                </a:r>
                <a:r>
                  <a:rPr lang="ko-KR" altLang="en-US" sz="1600" dirty="0" smtClean="0"/>
                  <a:t>사용</a:t>
                </a:r>
                <a:endParaRPr lang="ko-KR" altLang="en-US" sz="1600" dirty="0"/>
              </a:p>
            </p:txBody>
          </p:sp>
          <p:cxnSp>
            <p:nvCxnSpPr>
              <p:cNvPr id="9" name="직선 화살표 연결선 8"/>
              <p:cNvCxnSpPr>
                <a:stCxn id="8" idx="1"/>
              </p:cNvCxnSpPr>
              <p:nvPr/>
            </p:nvCxnSpPr>
            <p:spPr>
              <a:xfrm flipH="1">
                <a:off x="4644008" y="2332331"/>
                <a:ext cx="324036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직선 화살표 연결선 14"/>
            <p:cNvCxnSpPr/>
            <p:nvPr/>
          </p:nvCxnSpPr>
          <p:spPr>
            <a:xfrm>
              <a:off x="2317776" y="3573016"/>
              <a:ext cx="0" cy="288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210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5.2.3 </a:t>
            </a:r>
            <a:r>
              <a:rPr lang="ko-KR" altLang="en-US" dirty="0" smtClean="0"/>
              <a:t>분할합병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영역의 </a:t>
            </a:r>
            <a:r>
              <a:rPr lang="ko-KR" altLang="en-US" dirty="0" err="1" smtClean="0"/>
              <a:t>균일성을</a:t>
            </a:r>
            <a:r>
              <a:rPr lang="ko-KR" altLang="en-US" dirty="0" smtClean="0"/>
              <a:t> 측정하는 </a:t>
            </a:r>
            <a:r>
              <a:rPr lang="en-US" altLang="ko-KR" i="1" dirty="0" smtClean="0"/>
              <a:t>Q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r</a:t>
            </a:r>
            <a:r>
              <a:rPr lang="en-US" altLang="ko-KR" i="1" baseline="-25000" dirty="0" err="1" smtClean="0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분할과 합병을 반복</a:t>
            </a:r>
            <a:endParaRPr lang="en-US" altLang="ko-KR" dirty="0" smtClean="0"/>
          </a:p>
          <a:p>
            <a:pPr lvl="2"/>
            <a:r>
              <a:rPr lang="en-US" altLang="ko-KR" i="1" dirty="0"/>
              <a:t>Q</a:t>
            </a:r>
            <a:r>
              <a:rPr lang="en-US" altLang="ko-KR" dirty="0"/>
              <a:t>(</a:t>
            </a:r>
            <a:r>
              <a:rPr lang="en-US" altLang="ko-KR" i="1" dirty="0" err="1"/>
              <a:t>r</a:t>
            </a:r>
            <a:r>
              <a:rPr lang="en-US" altLang="ko-KR" i="1" baseline="-25000" dirty="0" err="1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거짓이면</a:t>
            </a:r>
            <a:r>
              <a:rPr lang="en-US" altLang="ko-KR" i="1" dirty="0"/>
              <a:t> </a:t>
            </a:r>
            <a:r>
              <a:rPr lang="en-US" altLang="ko-KR" i="1" dirty="0" err="1" smtClean="0"/>
              <a:t>r</a:t>
            </a:r>
            <a:r>
              <a:rPr lang="en-US" altLang="ko-KR" i="1" baseline="-25000" dirty="0" err="1" smtClean="0"/>
              <a:t>i</a:t>
            </a:r>
            <a:r>
              <a:rPr lang="ko-KR" altLang="en-US" dirty="0" smtClean="0"/>
              <a:t>를 네 개 영역으로 등분하고 재귀 반복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Q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r</a:t>
            </a:r>
            <a:r>
              <a:rPr lang="en-US" altLang="ko-KR" i="1" baseline="-25000" dirty="0" err="1" smtClean="0"/>
              <a:t>i</a:t>
            </a:r>
            <a:r>
              <a:rPr lang="en-US" altLang="ko-KR" dirty="0" err="1" smtClean="0">
                <a:latin typeface="맑은 고딕"/>
                <a:ea typeface="맑은 고딕"/>
              </a:rPr>
              <a:t>∪</a:t>
            </a:r>
            <a:r>
              <a:rPr lang="en-US" altLang="ko-KR" i="1" dirty="0" err="1" smtClean="0"/>
              <a:t>r</a:t>
            </a:r>
            <a:r>
              <a:rPr lang="en-US" altLang="ko-KR" i="1" baseline="-25000" dirty="0" err="1" smtClean="0"/>
              <a:t>j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참이면 </a:t>
            </a:r>
            <a:r>
              <a:rPr lang="en-US" altLang="ko-KR" i="1" dirty="0" err="1" smtClean="0"/>
              <a:t>r</a:t>
            </a:r>
            <a:r>
              <a:rPr lang="en-US" altLang="ko-KR" i="1" baseline="-25000" dirty="0" err="1" smtClean="0"/>
              <a:t>i</a:t>
            </a:r>
            <a:r>
              <a:rPr lang="ko-KR" altLang="en-US" dirty="0" smtClean="0"/>
              <a:t>와 </a:t>
            </a:r>
            <a:r>
              <a:rPr lang="en-US" altLang="ko-KR" i="1" dirty="0" err="1" smtClean="0"/>
              <a:t>r</a:t>
            </a:r>
            <a:r>
              <a:rPr lang="en-US" altLang="ko-KR" i="1" baseline="-25000" dirty="0" err="1" smtClean="0"/>
              <a:t>j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합병</a:t>
            </a:r>
            <a:endParaRPr lang="en-US" altLang="ko-KR" dirty="0" smtClean="0"/>
          </a:p>
          <a:p>
            <a:pPr lvl="1"/>
            <a:r>
              <a:rPr lang="ko-KR" altLang="en-US" dirty="0"/>
              <a:t>분</a:t>
            </a:r>
            <a:r>
              <a:rPr lang="ko-KR" altLang="en-US" dirty="0" smtClean="0"/>
              <a:t>할 결과는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진 </a:t>
            </a:r>
            <a:r>
              <a:rPr lang="ko-KR" altLang="en-US" dirty="0" err="1" smtClean="0"/>
              <a:t>트리로</a:t>
            </a:r>
            <a:r>
              <a:rPr lang="ko-KR" altLang="en-US" dirty="0" smtClean="0"/>
              <a:t> 표현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0" y="2925244"/>
            <a:ext cx="5898663" cy="208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02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5.2.3 </a:t>
            </a:r>
            <a:r>
              <a:rPr lang="ko-KR" altLang="en-US" dirty="0" smtClean="0"/>
              <a:t>분할합병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83" y="1124744"/>
            <a:ext cx="6938921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71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</a:t>
            </a:r>
            <a:endParaRPr lang="en-US" altLang="ko-KR" dirty="0" smtClean="0"/>
          </a:p>
          <a:p>
            <a:pPr lvl="1"/>
            <a:r>
              <a:rPr lang="en-US" altLang="ko-KR" i="1" dirty="0" smtClean="0"/>
              <a:t>G</a:t>
            </a:r>
            <a:r>
              <a:rPr lang="en-US" altLang="ko-KR" dirty="0" smtClean="0"/>
              <a:t>=(</a:t>
            </a:r>
            <a:r>
              <a:rPr lang="en-US" altLang="ko-KR" i="1" dirty="0" smtClean="0"/>
              <a:t>V</a:t>
            </a:r>
            <a:r>
              <a:rPr lang="en-US" altLang="ko-KR" dirty="0" smtClean="0"/>
              <a:t>,</a:t>
            </a:r>
            <a:r>
              <a:rPr lang="en-US" altLang="ko-KR" i="1" dirty="0" smtClean="0"/>
              <a:t>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노드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집합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V</a:t>
            </a:r>
            <a:r>
              <a:rPr lang="en-US" altLang="ko-KR" dirty="0" smtClean="0"/>
              <a:t>={</a:t>
            </a:r>
            <a:r>
              <a:rPr lang="en-US" altLang="ko-KR" i="1" dirty="0" smtClean="0"/>
              <a:t>v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v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…, </a:t>
            </a:r>
            <a:r>
              <a:rPr lang="en-US" altLang="ko-KR" i="1" dirty="0" err="1" smtClean="0"/>
              <a:t>v</a:t>
            </a:r>
            <a:r>
              <a:rPr lang="en-US" altLang="ko-KR" i="1" baseline="-25000" dirty="0" err="1" smtClean="0"/>
              <a:t>n</a:t>
            </a:r>
            <a:r>
              <a:rPr lang="en-US" altLang="ko-KR" dirty="0" smtClean="0"/>
              <a:t>} </a:t>
            </a:r>
          </a:p>
          <a:p>
            <a:pPr lvl="2"/>
            <a:r>
              <a:rPr lang="ko-KR" altLang="en-US" dirty="0" err="1" smtClean="0"/>
              <a:t>화소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슈퍼 화소가 </a:t>
            </a:r>
            <a:r>
              <a:rPr lang="ko-KR" altLang="en-US" dirty="0" err="1" smtClean="0"/>
              <a:t>노드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</a:t>
            </a:r>
            <a:r>
              <a:rPr lang="ko-KR" altLang="en-US" dirty="0" smtClean="0"/>
              <a:t>집합 </a:t>
            </a:r>
            <a:r>
              <a:rPr lang="en-US" altLang="ko-KR" i="1" dirty="0" smtClean="0"/>
              <a:t>E</a:t>
            </a:r>
          </a:p>
          <a:p>
            <a:pPr lvl="2"/>
            <a:r>
              <a:rPr lang="ko-KR" altLang="en-US" dirty="0" smtClean="0"/>
              <a:t>이웃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간에 에지 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i="1" dirty="0" err="1" smtClean="0"/>
              <a:t>v</a:t>
            </a:r>
            <a:r>
              <a:rPr lang="en-US" altLang="ko-KR" i="1" baseline="-25000" dirty="0" err="1" smtClean="0"/>
              <a:t>p</a:t>
            </a:r>
            <a:r>
              <a:rPr lang="ko-KR" altLang="en-US" dirty="0" smtClean="0"/>
              <a:t>와 </a:t>
            </a:r>
            <a:r>
              <a:rPr lang="en-US" altLang="ko-KR" i="1" dirty="0" err="1" smtClean="0"/>
              <a:t>v</a:t>
            </a:r>
            <a:r>
              <a:rPr lang="en-US" altLang="ko-KR" i="1" baseline="-25000" dirty="0" err="1" smtClean="0"/>
              <a:t>q</a:t>
            </a:r>
            <a:r>
              <a:rPr lang="ko-KR" altLang="en-US" dirty="0" smtClean="0"/>
              <a:t>를 연결하는 에지는 가중치 </a:t>
            </a:r>
            <a:r>
              <a:rPr lang="en-US" altLang="ko-KR" i="1" dirty="0" err="1" smtClean="0"/>
              <a:t>w</a:t>
            </a:r>
            <a:r>
              <a:rPr lang="en-US" altLang="ko-KR" i="1" baseline="-25000" dirty="0" err="1" smtClean="0"/>
              <a:t>pq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가중치는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유사도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같은 정도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또는 거리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다른 정도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측정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76468"/>
            <a:ext cx="6447061" cy="178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0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054316"/>
            <a:ext cx="6768751" cy="554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09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 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유사도가 높은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쌍은 같은 영역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연결요소</a:t>
            </a:r>
            <a:r>
              <a:rPr lang="en-US" altLang="ko-KR" dirty="0" smtClean="0"/>
              <a:t>), </a:t>
            </a:r>
            <a:r>
              <a:rPr lang="ko-KR" altLang="en-US" dirty="0" smtClean="0"/>
              <a:t>낮은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쌍은 다른 영역에 배치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유사도 낮은 에지가 </a:t>
            </a:r>
            <a:r>
              <a:rPr lang="ko-KR" altLang="en-US" dirty="0" err="1" smtClean="0"/>
              <a:t>분할선이</a:t>
            </a:r>
            <a:r>
              <a:rPr lang="ko-KR" altLang="en-US" dirty="0" smtClean="0"/>
              <a:t> 될 가능성 높음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‘</a:t>
            </a:r>
            <a:r>
              <a:rPr lang="ko-KR" altLang="en-US" dirty="0" smtClean="0"/>
              <a:t>가능성이 높다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라는 표현의 중요성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지역적으로 유사도 낮더라도 전역적 판단에서 자르지 말아야 한다면 </a:t>
            </a:r>
            <a:r>
              <a:rPr lang="ko-KR" altLang="en-US" dirty="0" err="1" smtClean="0"/>
              <a:t>분할선으로</a:t>
            </a:r>
            <a:r>
              <a:rPr lang="ko-KR" altLang="en-US" dirty="0" smtClean="0"/>
              <a:t> 취하지 않음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전역 최적해 </a:t>
            </a:r>
            <a:r>
              <a:rPr lang="ko-KR" altLang="en-US" dirty="0" smtClean="0">
                <a:sym typeface="Wingdings" panose="05000000000000000000" pitchFamily="2" charset="2"/>
              </a:rPr>
              <a:t>추구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전역 최적화 문제의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구현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1. </a:t>
            </a:r>
            <a:r>
              <a:rPr lang="ko-KR" altLang="en-US" dirty="0" smtClean="0">
                <a:sym typeface="Wingdings" panose="05000000000000000000" pitchFamily="2" charset="2"/>
              </a:rPr>
              <a:t>어떤 분할의 좋은 정도를 측정하는 목적 함수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분할 품질 관련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2. </a:t>
            </a:r>
            <a:r>
              <a:rPr lang="ko-KR" altLang="en-US" dirty="0" smtClean="0">
                <a:sym typeface="Wingdings" panose="05000000000000000000" pitchFamily="2" charset="2"/>
              </a:rPr>
              <a:t>목적 함수를 최대화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최소화하는 </a:t>
            </a:r>
            <a:r>
              <a:rPr lang="ko-KR" altLang="en-US" dirty="0" err="1" smtClean="0">
                <a:sym typeface="Wingdings" panose="05000000000000000000" pitchFamily="2" charset="2"/>
              </a:rPr>
              <a:t>최적해를</a:t>
            </a:r>
            <a:r>
              <a:rPr lang="ko-KR" altLang="en-US" dirty="0" smtClean="0">
                <a:sym typeface="Wingdings" panose="05000000000000000000" pitchFamily="2" charset="2"/>
              </a:rPr>
              <a:t> 찾는 효율적인 탐색 알고리즘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속도 관련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914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5.3.1 </a:t>
            </a:r>
            <a:r>
              <a:rPr lang="ko-KR" altLang="en-US" dirty="0" smtClean="0"/>
              <a:t>최소 </a:t>
            </a:r>
            <a:r>
              <a:rPr lang="ko-KR" altLang="en-US" dirty="0" err="1" smtClean="0"/>
              <a:t>신장트리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가중치가 거리인 그래프로 표현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신장트리를</a:t>
            </a:r>
            <a:r>
              <a:rPr lang="ko-KR" altLang="en-US" dirty="0" smtClean="0"/>
              <a:t> 이용한 최적 분할 찾아냄 </a:t>
            </a:r>
            <a:r>
              <a:rPr lang="en-US" altLang="ko-KR" dirty="0" smtClean="0"/>
              <a:t>[Felzenszwalb2004]</a:t>
            </a:r>
          </a:p>
          <a:p>
            <a:pPr lvl="2"/>
            <a:r>
              <a:rPr lang="ko-KR" altLang="en-US" dirty="0" smtClean="0"/>
              <a:t>그림에서 회색 표시된 부분 그래프의 최소 </a:t>
            </a:r>
            <a:r>
              <a:rPr lang="ko-KR" altLang="en-US" dirty="0" err="1" smtClean="0"/>
              <a:t>신장트리는</a:t>
            </a:r>
            <a:r>
              <a:rPr lang="ko-KR" altLang="en-US" dirty="0" smtClean="0"/>
              <a:t> 빨간 에지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새로운 </a:t>
            </a:r>
            <a:r>
              <a:rPr lang="ko-KR" altLang="en-US" dirty="0" err="1" smtClean="0"/>
              <a:t>노드를</a:t>
            </a:r>
            <a:r>
              <a:rPr lang="ko-KR" altLang="en-US" dirty="0" smtClean="0"/>
              <a:t> 추가한다면 어떤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화소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 고르는 것이 가장 유리할까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2969518" cy="307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9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사람 뇌의 영상 </a:t>
            </a:r>
            <a:r>
              <a:rPr lang="ko-KR" altLang="en-US" dirty="0" smtClean="0"/>
              <a:t>분할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상자 위에 쌓여있는 형형색색의 </a:t>
            </a:r>
            <a:r>
              <a:rPr lang="ko-KR" altLang="en-US" dirty="0" err="1" smtClean="0"/>
              <a:t>파프리카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라고 해석하는 과정에서 </a:t>
            </a:r>
            <a:r>
              <a:rPr lang="ko-KR" altLang="en-US" dirty="0" smtClean="0"/>
              <a:t>상자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파프리카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글자와 같이 의미 있는 영역으로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분할과 인식이 동시에 일어남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컴퓨터 </a:t>
            </a:r>
            <a:r>
              <a:rPr lang="ko-KR" altLang="en-US" dirty="0" smtClean="0"/>
              <a:t>비전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현재는 분할 후 인식하는 순차 </a:t>
            </a:r>
            <a:r>
              <a:rPr lang="ko-KR" altLang="en-US" dirty="0" smtClean="0"/>
              <a:t>처리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동시 수행을 추구하는 </a:t>
            </a:r>
            <a:r>
              <a:rPr lang="ko-KR" altLang="en-US" dirty="0" smtClean="0"/>
              <a:t>연구</a:t>
            </a:r>
            <a:r>
              <a:rPr lang="ko-KR" altLang="en-US" dirty="0"/>
              <a:t>도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있으나 초보 단계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가장 어려운 문제 </a:t>
            </a:r>
            <a:r>
              <a:rPr lang="ko-KR" altLang="en-US" dirty="0" smtClean="0"/>
              <a:t>중 </a:t>
            </a:r>
            <a:r>
              <a:rPr lang="ko-KR" altLang="en-US" dirty="0" smtClean="0"/>
              <a:t>하나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416614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5.3.1 </a:t>
            </a:r>
            <a:r>
              <a:rPr lang="ko-KR" altLang="en-US" dirty="0" smtClean="0"/>
              <a:t>최소 </a:t>
            </a:r>
            <a:r>
              <a:rPr lang="ko-KR" altLang="en-US" dirty="0" err="1" smtClean="0"/>
              <a:t>신장트리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연결요소 </a:t>
            </a:r>
            <a:r>
              <a:rPr lang="en-US" altLang="ko-KR" i="1" dirty="0" smtClean="0"/>
              <a:t>C</a:t>
            </a:r>
            <a:r>
              <a:rPr lang="en-US" altLang="ko-KR" sz="1000" i="1" dirty="0" smtClean="0"/>
              <a:t> 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균일성</a:t>
            </a:r>
            <a:r>
              <a:rPr lang="ko-KR" altLang="en-US" dirty="0" smtClean="0"/>
              <a:t> 측정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5-9]</a:t>
            </a:r>
            <a:r>
              <a:rPr lang="ko-KR" altLang="en-US" dirty="0" smtClean="0"/>
              <a:t>의 </a:t>
            </a:r>
            <a:r>
              <a:rPr lang="ko-KR" altLang="en-US" dirty="0" smtClean="0"/>
              <a:t>연결요소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신장트리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i="1" dirty="0" smtClean="0"/>
              <a:t>intra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2</a:t>
            </a:r>
          </a:p>
          <a:p>
            <a:pPr lvl="1"/>
            <a:r>
              <a:rPr lang="ko-KR" altLang="en-US" dirty="0"/>
              <a:t>새로운 </a:t>
            </a:r>
            <a:r>
              <a:rPr lang="ko-KR" altLang="en-US" dirty="0" err="1"/>
              <a:t>노드를</a:t>
            </a:r>
            <a:r>
              <a:rPr lang="ko-KR" altLang="en-US" dirty="0"/>
              <a:t> 추가한다면 어떤 </a:t>
            </a:r>
            <a:r>
              <a:rPr lang="ko-KR" altLang="en-US" dirty="0" err="1"/>
              <a:t>노드</a:t>
            </a:r>
            <a:r>
              <a:rPr lang="en-US" altLang="ko-KR" dirty="0"/>
              <a:t>(</a:t>
            </a:r>
            <a:r>
              <a:rPr lang="ko-KR" altLang="en-US" dirty="0" err="1"/>
              <a:t>화소</a:t>
            </a:r>
            <a:r>
              <a:rPr lang="en-US" altLang="ko-KR" dirty="0"/>
              <a:t>)</a:t>
            </a:r>
            <a:r>
              <a:rPr lang="ko-KR" altLang="en-US" dirty="0"/>
              <a:t> 고르는 것이 가장 유리할까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i="1" dirty="0" smtClean="0"/>
              <a:t>v</a:t>
            </a:r>
            <a:r>
              <a:rPr lang="en-US" altLang="ko-KR" baseline="-25000" dirty="0" smtClean="0"/>
              <a:t>13</a:t>
            </a:r>
            <a:r>
              <a:rPr lang="ko-KR" altLang="en-US" dirty="0" smtClean="0"/>
              <a:t> 추가하면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intra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3</a:t>
            </a:r>
            <a:r>
              <a:rPr lang="ko-KR" altLang="en-US" dirty="0" smtClean="0"/>
              <a:t>이 됨</a:t>
            </a:r>
            <a:r>
              <a:rPr lang="en-US" altLang="ko-KR" dirty="0" smtClean="0"/>
              <a:t>. </a:t>
            </a:r>
            <a:r>
              <a:rPr lang="en-US" altLang="ko-KR" i="1" dirty="0" smtClean="0"/>
              <a:t>v</a:t>
            </a:r>
            <a:r>
              <a:rPr lang="en-US" altLang="ko-KR" baseline="-25000" dirty="0" smtClean="0"/>
              <a:t>8</a:t>
            </a:r>
            <a:r>
              <a:rPr lang="ko-KR" altLang="en-US" dirty="0" smtClean="0"/>
              <a:t> </a:t>
            </a:r>
            <a:r>
              <a:rPr lang="ko-KR" altLang="en-US" dirty="0"/>
              <a:t>추가하면</a:t>
            </a:r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 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i="1" dirty="0" smtClean="0"/>
              <a:t>v</a:t>
            </a:r>
            <a:r>
              <a:rPr lang="en-US" altLang="ko-KR" baseline="-25000" dirty="0" smtClean="0"/>
              <a:t>8</a:t>
            </a:r>
            <a:r>
              <a:rPr lang="ko-KR" altLang="en-US" dirty="0" smtClean="0"/>
              <a:t>을 선호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두 연결요소의 </a:t>
            </a:r>
            <a:r>
              <a:rPr lang="ko-KR" altLang="en-US" dirty="0" err="1" smtClean="0"/>
              <a:t>균일성</a:t>
            </a:r>
            <a:r>
              <a:rPr lang="ko-KR" altLang="en-US" dirty="0" smtClean="0"/>
              <a:t> 측정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둘 중 하나라도 균일하지 않으면 큰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균일하지 않음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i="1" dirty="0" smtClean="0"/>
              <a:t>k</a:t>
            </a:r>
            <a:r>
              <a:rPr lang="ko-KR" altLang="en-US" dirty="0" smtClean="0"/>
              <a:t>는 분할의 세밀함 조절하는 </a:t>
            </a:r>
            <a:r>
              <a:rPr lang="ko-KR" altLang="en-US" dirty="0" smtClean="0"/>
              <a:t>매개변수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작을수록 세밀하게 분할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067" y="1527448"/>
            <a:ext cx="5267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67" y="5013176"/>
            <a:ext cx="69818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88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5.3.1 </a:t>
            </a:r>
            <a:r>
              <a:rPr lang="ko-KR" altLang="en-US" dirty="0" smtClean="0"/>
              <a:t>최소 </a:t>
            </a:r>
            <a:r>
              <a:rPr lang="ko-KR" altLang="en-US" dirty="0" err="1" smtClean="0"/>
              <a:t>신장트리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두 연결요소가 적절히 분할되어 있는지 판정</a:t>
            </a:r>
            <a:endParaRPr lang="en-US" altLang="ko-KR" dirty="0" smtClean="0"/>
          </a:p>
          <a:p>
            <a:pPr lvl="1"/>
            <a:r>
              <a:rPr lang="en-US" altLang="ko-KR" i="1" dirty="0" smtClean="0"/>
              <a:t>D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C</a:t>
            </a:r>
            <a:r>
              <a:rPr lang="en-US" altLang="ko-KR" i="1" baseline="-25000" dirty="0" smtClean="0"/>
              <a:t>i </a:t>
            </a:r>
            <a:r>
              <a:rPr lang="en-US" altLang="ko-KR" dirty="0" smtClean="0"/>
              <a:t>,</a:t>
            </a:r>
            <a:r>
              <a:rPr lang="en-US" altLang="ko-KR" i="1" dirty="0" err="1" smtClean="0"/>
              <a:t>C</a:t>
            </a:r>
            <a:r>
              <a:rPr lang="en-US" altLang="ko-KR" i="1" baseline="-25000" dirty="0" err="1" smtClean="0"/>
              <a:t>j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참이면 두 연결요소는 거칠지도 세밀하지도 않은 적당한 상태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영상 </a:t>
            </a:r>
            <a:r>
              <a:rPr lang="en-US" altLang="ko-KR" i="1" dirty="0" smtClean="0"/>
              <a:t>f</a:t>
            </a:r>
            <a:r>
              <a:rPr lang="en-US" altLang="ko-KR" sz="1400" i="1" dirty="0" smtClean="0"/>
              <a:t>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컬러 영상에서는 식 </a:t>
            </a:r>
            <a:r>
              <a:rPr lang="en-US" altLang="ko-KR" dirty="0" smtClean="0"/>
              <a:t>(5.10)</a:t>
            </a:r>
            <a:r>
              <a:rPr lang="ko-KR" altLang="en-US" dirty="0" smtClean="0"/>
              <a:t>의 거리 척도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i="1" dirty="0" smtClean="0"/>
              <a:t>f</a:t>
            </a:r>
            <a:r>
              <a:rPr lang="en-US" altLang="ko-KR" sz="1100" i="1" dirty="0" smtClean="0"/>
              <a:t> </a:t>
            </a:r>
            <a:r>
              <a:rPr lang="ko-KR" altLang="en-US" dirty="0" smtClean="0"/>
              <a:t>를 </a:t>
            </a:r>
            <a:r>
              <a:rPr lang="en-US" altLang="ko-KR" i="1" dirty="0" smtClean="0"/>
              <a:t>r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영역 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={</a:t>
            </a:r>
            <a:r>
              <a:rPr lang="en-US" altLang="ko-KR" i="1" dirty="0" smtClean="0"/>
              <a:t>C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C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…, </a:t>
            </a:r>
            <a:r>
              <a:rPr lang="en-US" altLang="ko-KR" i="1" dirty="0" smtClean="0"/>
              <a:t>C</a:t>
            </a:r>
            <a:r>
              <a:rPr lang="en-US" altLang="ko-KR" i="1" baseline="-25000" dirty="0" smtClean="0"/>
              <a:t>r </a:t>
            </a:r>
            <a:r>
              <a:rPr lang="en-US" altLang="ko-KR" dirty="0" smtClean="0"/>
              <a:t>}</a:t>
            </a:r>
            <a:r>
              <a:rPr lang="ko-KR" altLang="en-US" dirty="0" smtClean="0"/>
              <a:t>로 분할했을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쌍의 </a:t>
            </a:r>
            <a:r>
              <a:rPr lang="en-US" altLang="ko-KR" i="1" dirty="0" smtClean="0"/>
              <a:t>D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C</a:t>
            </a:r>
            <a:r>
              <a:rPr lang="en-US" altLang="ko-KR" i="1" baseline="-25000" dirty="0" smtClean="0"/>
              <a:t>i </a:t>
            </a:r>
            <a:r>
              <a:rPr lang="en-US" altLang="ko-KR" dirty="0" smtClean="0"/>
              <a:t>,</a:t>
            </a:r>
            <a:r>
              <a:rPr lang="en-US" altLang="ko-KR" i="1" dirty="0" err="1" smtClean="0"/>
              <a:t>C</a:t>
            </a:r>
            <a:r>
              <a:rPr lang="en-US" altLang="ko-KR" i="1" baseline="-25000" dirty="0" err="1" smtClean="0"/>
              <a:t>j</a:t>
            </a:r>
            <a:r>
              <a:rPr lang="en-US" altLang="ko-KR" dirty="0"/>
              <a:t>)</a:t>
            </a:r>
            <a:r>
              <a:rPr lang="ko-KR" altLang="en-US" dirty="0"/>
              <a:t>가 </a:t>
            </a:r>
            <a:r>
              <a:rPr lang="ko-KR" altLang="en-US" dirty="0" smtClean="0"/>
              <a:t>참이면 분할 </a:t>
            </a:r>
            <a:r>
              <a:rPr lang="en-US" altLang="ko-KR" i="1" dirty="0" smtClean="0"/>
              <a:t>S</a:t>
            </a:r>
            <a:r>
              <a:rPr lang="ko-KR" altLang="en-US" dirty="0" smtClean="0"/>
              <a:t>는 거칠지도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저분할</a:t>
            </a:r>
            <a:r>
              <a:rPr lang="en-US" altLang="ko-KR" dirty="0" smtClean="0"/>
              <a:t>)</a:t>
            </a:r>
            <a:r>
              <a:rPr lang="ko-KR" altLang="en-US" dirty="0" smtClean="0"/>
              <a:t> 세밀하지도</a:t>
            </a:r>
            <a:r>
              <a:rPr lang="en-US" altLang="ko-KR" dirty="0" smtClean="0"/>
              <a:t>(</a:t>
            </a:r>
            <a:r>
              <a:rPr lang="ko-KR" altLang="en-US" dirty="0" smtClean="0"/>
              <a:t>과분할</a:t>
            </a:r>
            <a:r>
              <a:rPr lang="en-US" altLang="ko-KR" dirty="0" smtClean="0"/>
              <a:t>)</a:t>
            </a:r>
            <a:r>
              <a:rPr lang="ko-KR" altLang="en-US" dirty="0" smtClean="0"/>
              <a:t> 않은 적절한 상태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이런 분할을 어떻게 찾을 것인가</a:t>
            </a:r>
            <a:r>
              <a:rPr lang="en-US" altLang="ko-KR" dirty="0" smtClean="0"/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탐욕 알고리즘으로 해결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33812"/>
            <a:ext cx="64389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156" y="4149080"/>
            <a:ext cx="54864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28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5.3.1 </a:t>
            </a:r>
            <a:r>
              <a:rPr lang="ko-KR" altLang="en-US" dirty="0" smtClean="0"/>
              <a:t>최소 </a:t>
            </a:r>
            <a:r>
              <a:rPr lang="ko-KR" altLang="en-US" dirty="0" err="1" smtClean="0"/>
              <a:t>신장트리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96752"/>
            <a:ext cx="81153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77928" y="1844824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smtClean="0">
                <a:solidFill>
                  <a:srgbClr val="7030A0"/>
                </a:solidFill>
              </a:rPr>
              <a:t>k</a:t>
            </a:r>
            <a:r>
              <a:rPr lang="ko-KR" altLang="en-US" sz="1400" dirty="0" smtClean="0">
                <a:solidFill>
                  <a:srgbClr val="7030A0"/>
                </a:solidFill>
              </a:rPr>
              <a:t>가</a:t>
            </a:r>
            <a:r>
              <a:rPr lang="en-US" altLang="ko-KR" sz="1400" dirty="0" smtClean="0">
                <a:solidFill>
                  <a:srgbClr val="7030A0"/>
                </a:solidFill>
              </a:rPr>
              <a:t> </a:t>
            </a:r>
            <a:r>
              <a:rPr lang="ko-KR" altLang="en-US" sz="1400" dirty="0" smtClean="0">
                <a:solidFill>
                  <a:srgbClr val="7030A0"/>
                </a:solidFill>
              </a:rPr>
              <a:t>작을수록 세밀하게 분할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436448" y="1844824"/>
            <a:ext cx="252028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303293"/>
            <a:ext cx="55626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구부러진 연결선 3"/>
          <p:cNvCxnSpPr>
            <a:endCxn id="8" idx="1"/>
          </p:cNvCxnSpPr>
          <p:nvPr/>
        </p:nvCxnSpPr>
        <p:spPr>
          <a:xfrm>
            <a:off x="4696588" y="1844824"/>
            <a:ext cx="1181340" cy="15388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01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5.3.1 </a:t>
            </a:r>
            <a:r>
              <a:rPr lang="ko-KR" altLang="en-US" dirty="0" smtClean="0"/>
              <a:t>최소 </a:t>
            </a:r>
            <a:r>
              <a:rPr lang="ko-KR" altLang="en-US" dirty="0" err="1" smtClean="0"/>
              <a:t>신장트리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65055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36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5.3.2 </a:t>
            </a:r>
            <a:r>
              <a:rPr lang="ko-KR" altLang="en-US" dirty="0" smtClean="0"/>
              <a:t>정규화 절단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유사도 그래프와 </a:t>
            </a:r>
            <a:r>
              <a:rPr lang="en-US" altLang="ko-KR" dirty="0" smtClean="0"/>
              <a:t>Wu</a:t>
            </a:r>
            <a:r>
              <a:rPr lang="ko-KR" altLang="en-US" dirty="0" smtClean="0"/>
              <a:t>의 분할 품질 척도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거리가 </a:t>
            </a:r>
            <a:r>
              <a:rPr lang="en-US" altLang="ko-KR" i="1" dirty="0" smtClean="0"/>
              <a:t>d</a:t>
            </a:r>
            <a:r>
              <a:rPr lang="ko-KR" altLang="en-US" dirty="0" smtClean="0"/>
              <a:t>일 때 </a:t>
            </a:r>
            <a:r>
              <a:rPr lang="en-US" altLang="ko-KR" dirty="0" smtClean="0"/>
              <a:t>9-</a:t>
            </a:r>
            <a:r>
              <a:rPr lang="en-US" altLang="ko-KR" i="1" dirty="0" smtClean="0"/>
              <a:t>d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유사도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Wu</a:t>
            </a:r>
            <a:r>
              <a:rPr lang="ko-KR" altLang="en-US" dirty="0" smtClean="0"/>
              <a:t>의 척도 </a:t>
            </a:r>
            <a:r>
              <a:rPr lang="en-US" altLang="ko-KR" i="1" dirty="0" smtClean="0"/>
              <a:t>cut </a:t>
            </a:r>
            <a:r>
              <a:rPr lang="en-US" altLang="ko-KR" dirty="0" smtClean="0"/>
              <a:t>[Wu93]</a:t>
            </a:r>
            <a:endParaRPr lang="en-US" altLang="ko-KR" i="1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4824536" cy="292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661248"/>
            <a:ext cx="53054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26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5.3.2 </a:t>
            </a:r>
            <a:r>
              <a:rPr lang="ko-KR" altLang="en-US" dirty="0" smtClean="0"/>
              <a:t>정규화 절단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Shi</a:t>
            </a:r>
            <a:r>
              <a:rPr lang="ko-KR" altLang="en-US" dirty="0" smtClean="0"/>
              <a:t>의 정규화 절단 </a:t>
            </a:r>
            <a:r>
              <a:rPr lang="en-US" altLang="ko-KR" dirty="0" smtClean="0"/>
              <a:t>[Shi2000]</a:t>
            </a:r>
            <a:endParaRPr lang="en-US" altLang="ko-KR" i="1" dirty="0" smtClean="0"/>
          </a:p>
          <a:p>
            <a:pPr lvl="1"/>
            <a:r>
              <a:rPr lang="en-US" altLang="ko-KR" i="1" dirty="0" smtClean="0"/>
              <a:t>cut</a:t>
            </a:r>
            <a:r>
              <a:rPr lang="ko-KR" altLang="en-US" dirty="0" smtClean="0"/>
              <a:t>의 문제점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원래 연결요소를 작은 것과 큰 것으로 분할하는 경향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 smtClean="0"/>
              <a:t>연결요소 간의 에지 개수가 적으므로 </a:t>
            </a:r>
            <a:r>
              <a:rPr lang="en-US" altLang="ko-KR" i="1" dirty="0" smtClean="0"/>
              <a:t>cut</a:t>
            </a:r>
            <a:r>
              <a:rPr lang="ko-KR" altLang="en-US" dirty="0" smtClean="0"/>
              <a:t>이 </a:t>
            </a:r>
            <a:r>
              <a:rPr lang="ko-KR" altLang="en-US" dirty="0" smtClean="0"/>
              <a:t>작아짐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분할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cut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12, </a:t>
            </a:r>
            <a:r>
              <a:rPr lang="ko-KR" altLang="en-US" dirty="0" smtClean="0"/>
              <a:t>분할 </a:t>
            </a:r>
            <a:r>
              <a:rPr lang="en-US" altLang="ko-KR" dirty="0" smtClean="0"/>
              <a:t>2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7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하지만 직관적으로 분할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이 우수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Shi</a:t>
            </a:r>
            <a:r>
              <a:rPr lang="ko-KR" altLang="en-US" dirty="0" smtClean="0">
                <a:sym typeface="Wingdings" panose="05000000000000000000" pitchFamily="2" charset="2"/>
              </a:rPr>
              <a:t>는 정규화 절단 </a:t>
            </a:r>
            <a:r>
              <a:rPr lang="en-US" altLang="ko-KR" i="1" dirty="0" err="1" smtClean="0">
                <a:sym typeface="Wingdings" panose="05000000000000000000" pitchFamily="2" charset="2"/>
              </a:rPr>
              <a:t>ncut</a:t>
            </a:r>
            <a:r>
              <a:rPr lang="ko-KR" altLang="en-US" dirty="0" smtClean="0">
                <a:sym typeface="Wingdings" panose="05000000000000000000" pitchFamily="2" charset="2"/>
              </a:rPr>
              <a:t>으로 확장하여 문제 해결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i="1" dirty="0" err="1" smtClean="0">
                <a:sym typeface="Wingdings" panose="05000000000000000000" pitchFamily="2" charset="2"/>
              </a:rPr>
              <a:t>ncut</a:t>
            </a:r>
            <a:r>
              <a:rPr lang="ko-KR" altLang="en-US" dirty="0" smtClean="0">
                <a:sym typeface="Wingdings" panose="05000000000000000000" pitchFamily="2" charset="2"/>
              </a:rPr>
              <a:t>이 최소가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되는 분할을 찾는 문제는 </a:t>
            </a:r>
            <a:r>
              <a:rPr lang="en-US" altLang="ko-KR" dirty="0" smtClean="0">
                <a:sym typeface="Wingdings" panose="05000000000000000000" pitchFamily="2" charset="2"/>
              </a:rPr>
              <a:t>NP-complete  </a:t>
            </a:r>
            <a:r>
              <a:rPr lang="ko-KR" altLang="en-US" dirty="0" err="1" smtClean="0">
                <a:sym typeface="Wingdings" panose="05000000000000000000" pitchFamily="2" charset="2"/>
              </a:rPr>
              <a:t>스펙트럴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군집화를 이용하여 근사해 구함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00" y="3140968"/>
            <a:ext cx="65151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3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5.3.2 </a:t>
            </a:r>
            <a:r>
              <a:rPr lang="ko-KR" altLang="en-US" dirty="0" smtClean="0"/>
              <a:t>정규화 절단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근사해 탐색 알고리즘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i="1" dirty="0" smtClean="0"/>
              </a:p>
              <a:p>
                <a:pPr lvl="1"/>
                <a:r>
                  <a:rPr lang="en-US" altLang="ko-KR" b="1" dirty="0" smtClean="0"/>
                  <a:t>W</a:t>
                </a:r>
                <a:r>
                  <a:rPr lang="ko-KR" altLang="en-US" dirty="0" smtClean="0"/>
                  <a:t>는 그림 </a:t>
                </a:r>
                <a:r>
                  <a:rPr lang="en-US" altLang="ko-KR" dirty="0" smtClean="0"/>
                  <a:t>5-11</a:t>
                </a:r>
                <a:r>
                  <a:rPr lang="ko-KR" altLang="en-US" dirty="0" smtClean="0"/>
                  <a:t>의 인접 행렬이고</a:t>
                </a:r>
                <a:r>
                  <a:rPr lang="en-US" altLang="ko-KR" dirty="0" smtClean="0"/>
                  <a:t>, </a:t>
                </a:r>
                <a:r>
                  <a:rPr lang="en-US" altLang="ko-KR" b="1" dirty="0" smtClean="0"/>
                  <a:t>D</a:t>
                </a:r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ko-KR" altLang="en-US" b="0" dirty="0" smtClean="0"/>
                  <a:t>인</a:t>
                </a:r>
                <a:r>
                  <a:rPr lang="en-US" altLang="ko-KR" b="0" dirty="0" smtClean="0"/>
                  <a:t> </a:t>
                </a:r>
                <a:r>
                  <a:rPr lang="ko-KR" altLang="en-US" b="0" dirty="0" smtClean="0"/>
                  <a:t>대각선 행렬</a:t>
                </a:r>
                <a:endParaRPr lang="en-US" altLang="ko-KR" b="0" dirty="0" smtClean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6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531365"/>
            <a:ext cx="4608511" cy="1126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5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5.3.2 </a:t>
            </a:r>
            <a:r>
              <a:rPr lang="ko-KR" altLang="en-US" dirty="0" smtClean="0"/>
              <a:t>정규화 절단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영상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(5.14)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고유값과</a:t>
            </a:r>
            <a:r>
              <a:rPr lang="ko-KR" altLang="en-US" dirty="0" smtClean="0"/>
              <a:t> 고유 벡터를 이용하여 영상 분할</a:t>
            </a:r>
            <a:endParaRPr lang="en-US" altLang="ko-KR" b="0" dirty="0" smtClean="0"/>
          </a:p>
          <a:p>
            <a:pPr lvl="1"/>
            <a:r>
              <a:rPr lang="ko-KR" altLang="en-US" dirty="0" smtClean="0"/>
              <a:t>실제로 쓰이는 유사도</a:t>
            </a:r>
            <a:endParaRPr lang="en-US" altLang="ko-KR" dirty="0" smtClean="0"/>
          </a:p>
          <a:p>
            <a:pPr lvl="2"/>
            <a:r>
              <a:rPr lang="ko-KR" altLang="en-US" dirty="0" err="1"/>
              <a:t>화소의</a:t>
            </a:r>
            <a:r>
              <a:rPr lang="ko-KR" altLang="en-US" dirty="0"/>
              <a:t> </a:t>
            </a:r>
            <a:r>
              <a:rPr lang="ko-KR" altLang="en-US" dirty="0" err="1"/>
              <a:t>특징값</a:t>
            </a:r>
            <a:r>
              <a:rPr lang="en-US" altLang="ko-KR" dirty="0"/>
              <a:t>(</a:t>
            </a:r>
            <a:r>
              <a:rPr lang="ko-KR" altLang="en-US" dirty="0"/>
              <a:t>명암 또는 컬러</a:t>
            </a:r>
            <a:r>
              <a:rPr lang="en-US" altLang="ko-KR" dirty="0"/>
              <a:t>)</a:t>
            </a:r>
            <a:r>
              <a:rPr lang="ko-KR" altLang="en-US" dirty="0"/>
              <a:t>뿐 아니라 화소 사이의 거리도 같이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특징값이</a:t>
            </a:r>
            <a:r>
              <a:rPr lang="ko-KR" altLang="en-US" dirty="0" smtClean="0"/>
              <a:t> </a:t>
            </a:r>
            <a:r>
              <a:rPr lang="ko-KR" altLang="en-US" dirty="0"/>
              <a:t>비슷할수록 거리가 짧을수록 </a:t>
            </a:r>
            <a:r>
              <a:rPr lang="ko-KR" altLang="en-US" dirty="0" smtClean="0"/>
              <a:t>큼</a:t>
            </a:r>
            <a:endParaRPr lang="en-US" altLang="ko-KR" dirty="0"/>
          </a:p>
          <a:p>
            <a:pPr lvl="2"/>
            <a:r>
              <a:rPr lang="ko-KR" altLang="en-US" dirty="0" err="1"/>
              <a:t>특징값이</a:t>
            </a:r>
            <a:r>
              <a:rPr lang="ko-KR" altLang="en-US" dirty="0"/>
              <a:t> 크게 다르더라도 이웃이면 같은 영역이 된다거나 </a:t>
            </a:r>
            <a:r>
              <a:rPr lang="ko-KR" altLang="en-US" dirty="0" err="1"/>
              <a:t>특징값이</a:t>
            </a:r>
            <a:r>
              <a:rPr lang="ko-KR" altLang="en-US" dirty="0"/>
              <a:t> 비슷하더라도 멀면 다른 영역에 </a:t>
            </a:r>
            <a:r>
              <a:rPr lang="ko-KR" altLang="en-US" dirty="0" smtClean="0"/>
              <a:t>배정할 </a:t>
            </a:r>
            <a:r>
              <a:rPr lang="ko-KR" altLang="en-US" dirty="0"/>
              <a:t>가능성 </a:t>
            </a:r>
            <a:r>
              <a:rPr lang="ko-KR" altLang="en-US" dirty="0" smtClean="0"/>
              <a:t>확보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전역 최적화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73016"/>
            <a:ext cx="66579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36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5.3.2 </a:t>
            </a:r>
            <a:r>
              <a:rPr lang="ko-KR" altLang="en-US" dirty="0" smtClean="0"/>
              <a:t>정규화 절단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영상 분할 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06489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901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5.3.2 </a:t>
            </a:r>
            <a:r>
              <a:rPr lang="ko-KR" altLang="en-US" dirty="0" smtClean="0"/>
              <a:t>정규화 절단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66770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70415"/>
            <a:ext cx="63627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2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55576" y="1268760"/>
            <a:ext cx="7776864" cy="4680520"/>
          </a:xfrm>
        </p:spPr>
        <p:txBody>
          <a:bodyPr/>
          <a:lstStyle/>
          <a:p>
            <a:r>
              <a:rPr lang="ko-KR" altLang="en-US" dirty="0" smtClean="0"/>
              <a:t>영상 분할의 원리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전통적 방법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그래프 방법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민시프트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워터셰드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대화식 물체 분할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알고리즘 선택</a:t>
            </a:r>
            <a:endParaRPr lang="ko-KR" altLang="en-US" dirty="0"/>
          </a:p>
        </p:txBody>
      </p:sp>
      <p:sp>
        <p:nvSpPr>
          <p:cNvPr id="3" name="텍스트 개체 틀 1"/>
          <p:cNvSpPr txBox="1">
            <a:spLocks/>
          </p:cNvSpPr>
          <p:nvPr/>
        </p:nvSpPr>
        <p:spPr bwMode="auto">
          <a:xfrm>
            <a:off x="683568" y="1268760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영상에서 영역을 분할하는 기본 원리를 먼저 살펴본다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0" indent="0">
              <a:buNone/>
            </a:pPr>
            <a:endParaRPr lang="en-US" altLang="ko-KR" sz="24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초창기 주류 알고리즘을 소개한다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 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주로 간단한 규칙을 사용하는 알고리즘이다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4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그래프 알고리즘과 같이 현재 널리 활용되는 전역 최적화에 기반을 둔 접근 방법을 살펴본다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3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민시프트를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이용한 영역 분할 원리를 알아본다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2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워터셰드를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이용한 영역 분할 원리를 알아본다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400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사용자가 대화식으로 </a:t>
            </a:r>
            <a:r>
              <a:rPr lang="ko-KR" altLang="en-US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관심있는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물체를 분할하는 기능을 구현하는 방법을 공부한다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sz="1600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지금까지 다룬 알고리즘을 평가하고 상황에 맞는 알고리즘을 알아내는 데 쓸 수 있는 데이터베이스들을 살펴본다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ko-KR" altLang="en-US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62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5.4 </a:t>
            </a:r>
            <a:r>
              <a:rPr lang="ko-KR" altLang="en-US" dirty="0" err="1" smtClean="0"/>
              <a:t>민시프트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모드 탐색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샘플이 주어진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점이 속한 모드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봉우리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찾는 문제</a:t>
            </a:r>
            <a:endParaRPr lang="en-US" altLang="ko-KR" dirty="0" smtClean="0"/>
          </a:p>
          <a:p>
            <a:pPr lvl="1"/>
            <a:r>
              <a:rPr lang="en-US" altLang="ko-KR" i="1" dirty="0" smtClean="0"/>
              <a:t>y</a:t>
            </a:r>
            <a:r>
              <a:rPr lang="ko-KR" altLang="en-US" dirty="0" smtClean="0"/>
              <a:t>의 모드는</a:t>
            </a:r>
            <a:r>
              <a:rPr lang="en-US" altLang="ko-KR" dirty="0" smtClean="0"/>
              <a:t>?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2"/>
            <a:ext cx="3312368" cy="300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21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5.4.1 </a:t>
            </a:r>
            <a:r>
              <a:rPr lang="ko-KR" altLang="en-US" dirty="0" smtClean="0"/>
              <a:t>군집화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파젠 창을 이용한 확률분포 추정</a:t>
            </a:r>
            <a:endParaRPr lang="en-US" altLang="ko-KR" dirty="0" smtClean="0"/>
          </a:p>
          <a:p>
            <a:pPr lvl="1"/>
            <a:r>
              <a:rPr lang="en-US" altLang="ko-KR" i="1" dirty="0" smtClean="0"/>
              <a:t>h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커널의</a:t>
            </a:r>
            <a:r>
              <a:rPr lang="ko-KR" altLang="en-US" dirty="0" smtClean="0"/>
              <a:t> 폭 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클수록 많은 샘플이 창 안으로 들어와 매끄러운 함수가 생성됨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차원의 저주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차원이 커질수록 기하급수적으로 메모리와 계산 시간 증가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명시적으로 확률분포 추정하려는 시도는 수학적으로 그럴싸하지만 비현실적임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988840"/>
            <a:ext cx="4647059" cy="59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06" y="2719151"/>
            <a:ext cx="5561197" cy="131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5.4.1 </a:t>
            </a:r>
            <a:r>
              <a:rPr lang="ko-KR" altLang="en-US" dirty="0" smtClean="0"/>
              <a:t>군집화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민시프트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우회적으로 소속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결정하는 기법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y</a:t>
            </a:r>
            <a:r>
              <a:rPr lang="ko-KR" altLang="en-US" dirty="0" smtClean="0"/>
              <a:t>를 </a:t>
            </a:r>
            <a:r>
              <a:rPr lang="en-US" altLang="ko-KR" b="1" dirty="0" smtClean="0"/>
              <a:t>y</a:t>
            </a:r>
            <a:r>
              <a:rPr lang="en-US" altLang="ko-KR" baseline="-25000" dirty="0" smtClean="0"/>
              <a:t>0</a:t>
            </a:r>
            <a:r>
              <a:rPr lang="ko-KR" altLang="en-US" dirty="0" smtClean="0"/>
              <a:t>로 놓고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시작하여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수렴할 </a:t>
            </a:r>
            <a:r>
              <a:rPr lang="ko-KR" altLang="en-US" dirty="0"/>
              <a:t>때</a:t>
            </a:r>
            <a:r>
              <a:rPr lang="ko-KR" altLang="en-US" dirty="0" smtClean="0"/>
              <a:t>까지 </a:t>
            </a:r>
            <a:r>
              <a:rPr lang="en-US" altLang="ko-KR" b="1" dirty="0" smtClean="0"/>
              <a:t>y</a:t>
            </a:r>
            <a:r>
              <a:rPr lang="en-US" altLang="ko-KR" baseline="-25000" dirty="0" smtClean="0"/>
              <a:t>0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y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/>
              <a:t> </a:t>
            </a:r>
            <a:r>
              <a:rPr lang="en-US" altLang="ko-KR" b="1" dirty="0" smtClean="0"/>
              <a:t>y</a:t>
            </a:r>
            <a:r>
              <a:rPr lang="en-US" altLang="ko-KR" baseline="-25000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… </a:t>
            </a:r>
            <a:r>
              <a:rPr lang="ko-KR" altLang="en-US" dirty="0" smtClean="0">
                <a:sym typeface="Wingdings" panose="05000000000000000000" pitchFamily="2" charset="2"/>
              </a:rPr>
              <a:t>반복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276872"/>
            <a:ext cx="501255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717032"/>
            <a:ext cx="4860539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07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5.4.1 </a:t>
            </a:r>
            <a:r>
              <a:rPr lang="ko-KR" altLang="en-US" dirty="0" smtClean="0"/>
              <a:t>군집화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바꾸어 쓰면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민시프트를</a:t>
            </a:r>
            <a:r>
              <a:rPr lang="ko-KR" altLang="en-US" dirty="0" smtClean="0"/>
              <a:t> 이용한 군집화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점에 대해 식 </a:t>
            </a:r>
            <a:r>
              <a:rPr lang="en-US" altLang="ko-KR" dirty="0" smtClean="0"/>
              <a:t>(5.19)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수렴점</a:t>
            </a:r>
            <a:r>
              <a:rPr lang="ko-KR" altLang="en-US" dirty="0" smtClean="0"/>
              <a:t> 찾은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군집 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뛰어난 군집화 알고리즘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군집 </a:t>
            </a:r>
            <a:r>
              <a:rPr lang="ko-KR" altLang="en-US" dirty="0" smtClean="0"/>
              <a:t>개수 자동 결정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임의 모양 군집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설정할 매개변수 </a:t>
            </a:r>
            <a:r>
              <a:rPr lang="ko-KR" altLang="en-US" dirty="0" smtClean="0"/>
              <a:t>적음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2776"/>
            <a:ext cx="4680520" cy="247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19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5.4.1 </a:t>
            </a:r>
            <a:r>
              <a:rPr lang="ko-KR" altLang="en-US" dirty="0" smtClean="0"/>
              <a:t>군집화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7095134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0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5.4.2 </a:t>
            </a:r>
            <a:r>
              <a:rPr lang="ko-KR" altLang="en-US" dirty="0" smtClean="0"/>
              <a:t>영상 분할과 </a:t>
            </a:r>
            <a:r>
              <a:rPr lang="ko-KR" altLang="en-US" dirty="0" err="1" smtClean="0"/>
              <a:t>스무딩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민시프트를</a:t>
            </a:r>
            <a:r>
              <a:rPr lang="ko-KR" altLang="en-US" dirty="0" smtClean="0"/>
              <a:t> 영상 분할에 어떻게 적용할까</a:t>
            </a:r>
            <a:r>
              <a:rPr lang="en-US" altLang="ko-KR" dirty="0" smtClean="0"/>
              <a:t>? [Comaniciu2002]</a:t>
            </a:r>
          </a:p>
          <a:p>
            <a:pPr lvl="1"/>
            <a:r>
              <a:rPr lang="ko-KR" altLang="en-US" dirty="0" smtClean="0"/>
              <a:t>영상 </a:t>
            </a:r>
            <a:r>
              <a:rPr lang="en-US" altLang="ko-KR" i="1" dirty="0" smtClean="0"/>
              <a:t>f</a:t>
            </a:r>
            <a:r>
              <a:rPr lang="ko-KR" altLang="en-US" dirty="0" smtClean="0"/>
              <a:t>를 샘플 집합 </a:t>
            </a:r>
            <a:r>
              <a:rPr lang="en-US" altLang="ko-KR" i="1" dirty="0" smtClean="0"/>
              <a:t>X</a:t>
            </a:r>
            <a:r>
              <a:rPr lang="ko-KR" altLang="en-US" dirty="0" smtClean="0"/>
              <a:t>로 변형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화소가 샘플이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몇 차원으로 표현할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컬러만 표현하면 </a:t>
            </a:r>
            <a:r>
              <a:rPr lang="en-US" altLang="ko-KR" dirty="0" smtClean="0"/>
              <a:t>2.2</a:t>
            </a:r>
            <a:r>
              <a:rPr lang="ko-KR" altLang="en-US" dirty="0" smtClean="0"/>
              <a:t>절의 </a:t>
            </a:r>
            <a:r>
              <a:rPr lang="en-US" altLang="ko-KR" i="1" dirty="0" smtClean="0"/>
              <a:t>k</a:t>
            </a:r>
            <a:r>
              <a:rPr lang="en-US" altLang="ko-KR" dirty="0" smtClean="0"/>
              <a:t>-means</a:t>
            </a:r>
            <a:r>
              <a:rPr lang="ko-KR" altLang="en-US" dirty="0" smtClean="0"/>
              <a:t>와 비슷한 결과 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5-6)</a:t>
            </a:r>
          </a:p>
          <a:p>
            <a:pPr lvl="1"/>
            <a:r>
              <a:rPr lang="ko-KR" altLang="en-US" dirty="0" smtClean="0"/>
              <a:t>컬러 </a:t>
            </a:r>
            <a:r>
              <a:rPr lang="en-US" altLang="ko-KR" b="1" dirty="0" err="1" smtClean="0"/>
              <a:t>x</a:t>
            </a:r>
            <a:r>
              <a:rPr lang="en-US" altLang="ko-KR" baseline="30000" dirty="0" err="1" smtClean="0"/>
              <a:t>r</a:t>
            </a:r>
            <a:r>
              <a:rPr lang="en-US" altLang="ko-KR" dirty="0" smtClean="0"/>
              <a:t>=(</a:t>
            </a:r>
            <a:r>
              <a:rPr lang="en-US" altLang="ko-KR" i="1" dirty="0" err="1" smtClean="0"/>
              <a:t>r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g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b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화소의</a:t>
            </a:r>
            <a:r>
              <a:rPr lang="ko-KR" altLang="en-US" dirty="0" smtClean="0"/>
              <a:t> 위치 </a:t>
            </a:r>
            <a:r>
              <a:rPr lang="en-US" altLang="ko-KR" b="1" dirty="0" err="1" smtClean="0"/>
              <a:t>x</a:t>
            </a:r>
            <a:r>
              <a:rPr lang="en-US" altLang="ko-KR" baseline="30000" dirty="0" err="1" smtClean="0"/>
              <a:t>s</a:t>
            </a:r>
            <a:r>
              <a:rPr lang="en-US" altLang="ko-KR" dirty="0" smtClean="0"/>
              <a:t>=(</a:t>
            </a:r>
            <a:r>
              <a:rPr lang="en-US" altLang="ko-KR" dirty="0" err="1" smtClean="0"/>
              <a:t>y,x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같이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표현 </a:t>
            </a:r>
            <a:r>
              <a:rPr lang="en-US" altLang="ko-KR" dirty="0" smtClean="0">
                <a:sym typeface="Wingdings" panose="05000000000000000000" pitchFamily="2" charset="2"/>
              </a:rPr>
              <a:t> 5</a:t>
            </a:r>
            <a:r>
              <a:rPr lang="ko-KR" altLang="en-US" dirty="0" smtClean="0">
                <a:sym typeface="Wingdings" panose="05000000000000000000" pitchFamily="2" charset="2"/>
              </a:rPr>
              <a:t>차원 벡터 </a:t>
            </a:r>
            <a:r>
              <a:rPr lang="en-US" altLang="ko-KR" b="1" dirty="0" smtClean="0">
                <a:sym typeface="Wingdings" panose="05000000000000000000" pitchFamily="2" charset="2"/>
              </a:rPr>
              <a:t>x</a:t>
            </a:r>
            <a:r>
              <a:rPr lang="en-US" altLang="ko-KR" dirty="0" smtClean="0">
                <a:sym typeface="Wingdings" panose="05000000000000000000" pitchFamily="2" charset="2"/>
              </a:rPr>
              <a:t>=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r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g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b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y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x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b="1" dirty="0" err="1" smtClean="0"/>
              <a:t>x</a:t>
            </a:r>
            <a:r>
              <a:rPr lang="en-US" altLang="ko-KR" baseline="30000" dirty="0" err="1" smtClean="0"/>
              <a:t>r</a:t>
            </a:r>
            <a:r>
              <a:rPr lang="ko-KR" altLang="en-US" dirty="0" smtClean="0"/>
              <a:t>과 </a:t>
            </a:r>
            <a:r>
              <a:rPr lang="en-US" altLang="ko-KR" b="1" dirty="0" err="1" smtClean="0"/>
              <a:t>x</a:t>
            </a:r>
            <a:r>
              <a:rPr lang="en-US" altLang="ko-KR" baseline="30000" dirty="0" err="1" smtClean="0"/>
              <a:t>s</a:t>
            </a:r>
            <a:r>
              <a:rPr lang="ko-KR" altLang="en-US" dirty="0" smtClean="0"/>
              <a:t>의 스케일 차이를 고려하여 </a:t>
            </a:r>
            <a:r>
              <a:rPr lang="ko-KR" altLang="en-US" dirty="0" err="1" smtClean="0"/>
              <a:t>커널을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별도로 표현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85" y="4437112"/>
            <a:ext cx="489585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27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5.4.2 </a:t>
            </a:r>
            <a:r>
              <a:rPr lang="ko-KR" altLang="en-US" dirty="0" smtClean="0"/>
              <a:t>영상 분할과 </a:t>
            </a:r>
            <a:r>
              <a:rPr lang="ko-KR" altLang="en-US" dirty="0" err="1" smtClean="0"/>
              <a:t>스무딩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550802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71" y="3276358"/>
            <a:ext cx="5670972" cy="342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99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5.4.2 </a:t>
            </a:r>
            <a:r>
              <a:rPr lang="ko-KR" altLang="en-US" dirty="0" smtClean="0"/>
              <a:t>영상 분할과 </a:t>
            </a:r>
            <a:r>
              <a:rPr lang="ko-KR" altLang="en-US" dirty="0" err="1" smtClean="0"/>
              <a:t>스무딩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94" y="1052736"/>
            <a:ext cx="7084426" cy="399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723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5.4.2 </a:t>
            </a:r>
            <a:r>
              <a:rPr lang="ko-KR" altLang="en-US" dirty="0" smtClean="0"/>
              <a:t>영상 분할과 </a:t>
            </a:r>
            <a:r>
              <a:rPr lang="ko-KR" altLang="en-US" dirty="0" err="1" smtClean="0"/>
              <a:t>스무딩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민시프트의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 다른 응용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보존 </a:t>
            </a:r>
            <a:r>
              <a:rPr lang="ko-KR" altLang="en-US" dirty="0" err="1" smtClean="0"/>
              <a:t>스무딩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왜 에지 보존 특성을 갖나</a:t>
            </a:r>
            <a:r>
              <a:rPr lang="en-US" altLang="ko-KR" dirty="0" smtClean="0"/>
              <a:t>?</a:t>
            </a:r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83660"/>
            <a:ext cx="7503939" cy="172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49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5.5 </a:t>
            </a:r>
            <a:r>
              <a:rPr lang="ko-KR" altLang="en-US" dirty="0" err="1" smtClean="0"/>
              <a:t>워터셰드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워터셰드란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err="1" smtClean="0"/>
              <a:t>워터셰드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분수계</a:t>
            </a:r>
            <a:r>
              <a:rPr lang="en-US" altLang="ko-KR" dirty="0" smtClean="0"/>
              <a:t>): </a:t>
            </a:r>
            <a:r>
              <a:rPr lang="ko-KR" altLang="en-US" dirty="0"/>
              <a:t>빗물이 </a:t>
            </a:r>
            <a:r>
              <a:rPr lang="ko-KR" altLang="en-US" dirty="0" smtClean="0"/>
              <a:t>안쪽과 바깥쪽 중 하나로 흐를 수 있는 </a:t>
            </a:r>
            <a:r>
              <a:rPr lang="ko-KR" altLang="en-US" dirty="0" smtClean="0"/>
              <a:t>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붉은</a:t>
            </a:r>
            <a:r>
              <a:rPr lang="ko-KR" altLang="en-US" dirty="0" err="1"/>
              <a:t>선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유역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같은 호수로 빗물이 모이는 점들의 집합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위치 </a:t>
            </a:r>
            <a:r>
              <a:rPr lang="en-US" altLang="ko-KR" dirty="0" smtClean="0"/>
              <a:t>3, 8, 12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워터셰드</a:t>
            </a:r>
            <a:r>
              <a:rPr lang="en-US" altLang="ko-KR" dirty="0" smtClean="0"/>
              <a:t>, 1~2, 4~7, 9~11, 13~14</a:t>
            </a:r>
            <a:r>
              <a:rPr lang="ko-KR" altLang="en-US" dirty="0" smtClean="0"/>
              <a:t>는 </a:t>
            </a:r>
            <a:r>
              <a:rPr lang="ko-KR" altLang="en-US" dirty="0" smtClean="0"/>
              <a:t>유역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영상 </a:t>
            </a:r>
            <a:r>
              <a:rPr lang="ko-KR" altLang="en-US" dirty="0" smtClean="0"/>
              <a:t>분할에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강도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워터셰드는</a:t>
            </a:r>
            <a:r>
              <a:rPr lang="ko-KR" altLang="en-US" dirty="0" smtClean="0"/>
              <a:t> 두 영역을 가르는 경계에 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강도 </a:t>
            </a:r>
            <a:r>
              <a:rPr lang="ko-KR" altLang="en-US" dirty="0" err="1" smtClean="0"/>
              <a:t>맵에서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워터셰드를</a:t>
            </a:r>
            <a:r>
              <a:rPr lang="ko-KR" altLang="en-US" dirty="0" smtClean="0"/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어떻게 찾을 것인가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81650"/>
            <a:ext cx="6192468" cy="239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22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5.1 </a:t>
            </a:r>
            <a:r>
              <a:rPr lang="ko-KR" altLang="en-US" dirty="0"/>
              <a:t>영상 분할의 원리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분할의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(5.1)</a:t>
            </a:r>
            <a:r>
              <a:rPr lang="ko-KR" altLang="en-US" dirty="0" smtClean="0"/>
              <a:t>은 엄밀성보다는 개념적인 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생각해 볼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적절한 분할이란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err="1"/>
              <a:t>저분할과</a:t>
            </a:r>
            <a:r>
              <a:rPr lang="ko-KR" altLang="en-US" dirty="0"/>
              <a:t> 과분할</a:t>
            </a:r>
            <a:endParaRPr lang="en-US" altLang="ko-KR" dirty="0"/>
          </a:p>
          <a:p>
            <a:pPr lvl="1"/>
            <a:r>
              <a:rPr lang="ko-KR" altLang="en-US" dirty="0" smtClean="0"/>
              <a:t>사람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컴퓨터</a:t>
            </a:r>
            <a:endParaRPr lang="en-US" altLang="ko-KR" dirty="0"/>
          </a:p>
          <a:p>
            <a:pPr lvl="2"/>
            <a:r>
              <a:rPr lang="ko-KR" altLang="en-US" dirty="0" smtClean="0"/>
              <a:t>사람은 선택적 주의집중과 능동 비전 기능을 가지며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분할 과정에서 고급 지식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물체 </a:t>
            </a:r>
            <a:r>
              <a:rPr lang="ko-KR" altLang="en-US" dirty="0" smtClean="0"/>
              <a:t>모델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의도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 비전은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그런 수준에 이르지 </a:t>
            </a:r>
            <a:r>
              <a:rPr lang="ko-KR" altLang="en-US" dirty="0" smtClean="0"/>
              <a:t>못함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분할이 </a:t>
            </a:r>
            <a:r>
              <a:rPr lang="ko-KR" altLang="en-US" dirty="0" smtClean="0"/>
              <a:t>끝나야만 고급 지식을 이용하여 인식을 </a:t>
            </a:r>
            <a:r>
              <a:rPr lang="ko-KR" altLang="en-US" dirty="0" smtClean="0"/>
              <a:t>수행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4"/>
            <a:ext cx="7222009" cy="14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5.5 </a:t>
            </a:r>
            <a:r>
              <a:rPr lang="ko-KR" altLang="en-US" dirty="0" err="1" smtClean="0"/>
              <a:t>워터셰드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댐 건설 방법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5-16</a:t>
            </a:r>
            <a:r>
              <a:rPr lang="en-US" altLang="ko-KR" dirty="0"/>
              <a:t>]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분할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에지 강도 </a:t>
            </a:r>
            <a:r>
              <a:rPr lang="ko-KR" altLang="en-US" dirty="0" err="1" smtClean="0"/>
              <a:t>맵에서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워터셰드를</a:t>
            </a:r>
            <a:r>
              <a:rPr lang="ko-KR" altLang="en-US" dirty="0" smtClean="0"/>
              <a:t> 찾는 과정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댐 건설 방법</a:t>
            </a:r>
            <a:endParaRPr lang="en-US" altLang="ko-KR" dirty="0"/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댐 </a:t>
            </a:r>
            <a:r>
              <a:rPr lang="en-US" altLang="ko-KR" dirty="0" smtClean="0">
                <a:latin typeface="맑은 고딕"/>
                <a:ea typeface="맑은 고딕"/>
              </a:rPr>
              <a:t>= </a:t>
            </a:r>
            <a:r>
              <a:rPr lang="ko-KR" altLang="en-US" dirty="0" err="1" smtClean="0">
                <a:latin typeface="맑은 고딕"/>
                <a:ea typeface="맑은 고딕"/>
              </a:rPr>
              <a:t>워터셰드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en-US" altLang="ko-KR" dirty="0" smtClean="0">
                <a:latin typeface="맑은 고딕"/>
                <a:ea typeface="맑은 고딕"/>
              </a:rPr>
              <a:t>= </a:t>
            </a:r>
            <a:r>
              <a:rPr lang="ko-KR" altLang="en-US" dirty="0" smtClean="0">
                <a:latin typeface="맑은 고딕"/>
                <a:ea typeface="맑은 고딕"/>
              </a:rPr>
              <a:t>영상 분할 경계면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5-16]</a:t>
            </a:r>
            <a:r>
              <a:rPr lang="ko-KR" altLang="en-US" dirty="0" smtClean="0"/>
              <a:t>에서 물을 주입하면 수위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물이 고인다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유역 </a:t>
            </a:r>
            <a:r>
              <a:rPr lang="en-US" altLang="ko-KR" dirty="0" smtClean="0">
                <a:sym typeface="Wingdings" panose="05000000000000000000" pitchFamily="2" charset="2"/>
              </a:rPr>
              <a:t>1, 2, 4</a:t>
            </a:r>
            <a:r>
              <a:rPr lang="ko-KR" altLang="en-US" dirty="0" smtClean="0">
                <a:sym typeface="Wingdings" panose="05000000000000000000" pitchFamily="2" charset="2"/>
              </a:rPr>
              <a:t>에 호수 생성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/>
              <a:t>물을 더 넣어 수위</a:t>
            </a:r>
            <a:r>
              <a:rPr lang="en-US" altLang="ko-KR" dirty="0" smtClean="0"/>
              <a:t>2</a:t>
            </a:r>
            <a:r>
              <a:rPr lang="ko-KR" altLang="en-US" dirty="0" smtClean="0"/>
              <a:t>까지 채우면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유역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에 호수 생성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수위가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이 되면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유역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4</a:t>
            </a:r>
            <a:r>
              <a:rPr lang="ko-KR" altLang="en-US" dirty="0" smtClean="0">
                <a:sym typeface="Wingdings" panose="05000000000000000000" pitchFamily="2" charset="2"/>
              </a:rPr>
              <a:t>가 범람해 합쳐짐</a:t>
            </a:r>
            <a:r>
              <a:rPr lang="en-US" altLang="ko-KR" dirty="0" smtClean="0">
                <a:sym typeface="Wingdings" panose="05000000000000000000" pitchFamily="2" charset="2"/>
              </a:rPr>
              <a:t>.  </a:t>
            </a:r>
            <a:r>
              <a:rPr lang="ko-KR" altLang="en-US" dirty="0" smtClean="0">
                <a:sym typeface="Wingdings" panose="05000000000000000000" pitchFamily="2" charset="2"/>
              </a:rPr>
              <a:t>댐이 필요</a:t>
            </a:r>
            <a:r>
              <a:rPr lang="en-US" altLang="ko-KR" dirty="0" smtClean="0">
                <a:sym typeface="Wingdings" panose="05000000000000000000" pitchFamily="2" charset="2"/>
              </a:rPr>
              <a:t>!</a:t>
            </a:r>
          </a:p>
          <a:p>
            <a:pPr marL="26670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                                ….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수위가 </a:t>
            </a:r>
            <a:r>
              <a:rPr lang="en-US" altLang="ko-KR" dirty="0" smtClean="0"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sym typeface="Wingdings" panose="05000000000000000000" pitchFamily="2" charset="2"/>
              </a:rPr>
              <a:t>가 되면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유역 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2, </a:t>
            </a:r>
            <a:r>
              <a:rPr lang="ko-KR" altLang="en-US" dirty="0" smtClean="0">
                <a:sym typeface="Wingdings" panose="05000000000000000000" pitchFamily="2" charset="2"/>
              </a:rPr>
              <a:t>유역 </a:t>
            </a:r>
            <a:r>
              <a:rPr lang="en-US" altLang="ko-KR" dirty="0" smtClean="0">
                <a:sym typeface="Wingdings" panose="05000000000000000000" pitchFamily="2" charset="2"/>
              </a:rPr>
              <a:t>2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3, </a:t>
            </a:r>
            <a:r>
              <a:rPr lang="ko-KR" altLang="en-US" dirty="0" smtClean="0">
                <a:sym typeface="Wingdings" panose="05000000000000000000" pitchFamily="2" charset="2"/>
              </a:rPr>
              <a:t>유역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4</a:t>
            </a:r>
            <a:r>
              <a:rPr lang="ko-KR" altLang="en-US" dirty="0" smtClean="0">
                <a:sym typeface="Wingdings" panose="05000000000000000000" pitchFamily="2" charset="2"/>
              </a:rPr>
              <a:t>가 범람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각각 댐이 필요</a:t>
            </a:r>
            <a:r>
              <a:rPr lang="en-US" altLang="ko-KR" dirty="0" smtClean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그리고 최고 수위가 되므로 알고리즘 멈춤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4" b="11874"/>
          <a:stretch/>
        </p:blipFill>
        <p:spPr bwMode="auto">
          <a:xfrm>
            <a:off x="683568" y="2204864"/>
            <a:ext cx="4343368" cy="224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60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5.5 </a:t>
            </a:r>
            <a:r>
              <a:rPr lang="ko-KR" altLang="en-US" dirty="0" err="1" smtClean="0"/>
              <a:t>워터셰드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Meyer</a:t>
            </a:r>
            <a:r>
              <a:rPr lang="ko-KR" altLang="en-US" dirty="0" smtClean="0"/>
              <a:t>의 방법 </a:t>
            </a:r>
            <a:r>
              <a:rPr lang="en-US" altLang="ko-KR" dirty="0" smtClean="0"/>
              <a:t>[Meyer93]</a:t>
            </a:r>
          </a:p>
          <a:p>
            <a:pPr lvl="1"/>
            <a:r>
              <a:rPr lang="ko-KR" altLang="en-US" dirty="0" smtClean="0"/>
              <a:t>우선순위</a:t>
            </a:r>
            <a:r>
              <a:rPr lang="en-US" altLang="ko-KR" dirty="0" smtClean="0"/>
              <a:t> </a:t>
            </a:r>
            <a:r>
              <a:rPr lang="ko-KR" altLang="en-US" dirty="0" smtClean="0"/>
              <a:t>큐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힙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화소값이</a:t>
            </a:r>
            <a:r>
              <a:rPr lang="ko-KR" altLang="en-US" dirty="0" smtClean="0"/>
              <a:t> 낮을수록 우선순위 높음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낮은 </a:t>
            </a:r>
            <a:r>
              <a:rPr lang="ko-KR" altLang="en-US" dirty="0" err="1" smtClean="0"/>
              <a:t>화소부터</a:t>
            </a:r>
            <a:r>
              <a:rPr lang="ko-KR" altLang="en-US" dirty="0" smtClean="0"/>
              <a:t> 조사가 이루어지도록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1"/>
            <a:ext cx="6408712" cy="410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12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 </a:t>
            </a:r>
            <a:r>
              <a:rPr lang="ko-KR" altLang="en-US" dirty="0" smtClean="0"/>
              <a:t>대화식 물체 분할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물체</a:t>
            </a:r>
            <a:r>
              <a:rPr lang="en-US" altLang="ko-KR" dirty="0" smtClean="0"/>
              <a:t>/</a:t>
            </a:r>
            <a:r>
              <a:rPr lang="ko-KR" altLang="en-US" dirty="0" smtClean="0"/>
              <a:t>배경 분할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사용자가 초기 곡선 지정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대화식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비전과 컴퓨터 그래픽스의 </a:t>
            </a:r>
            <a:r>
              <a:rPr lang="ko-KR" altLang="en-US" dirty="0" smtClean="0"/>
              <a:t>협동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4104456" cy="194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323528" y="4869160"/>
            <a:ext cx="3672408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5.6.1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능동 외곽선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Clr>
                <a:schemeClr val="accent6"/>
              </a:buClr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5.6.2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그래프 절단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710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5.6.1 </a:t>
            </a:r>
            <a:r>
              <a:rPr lang="ko-KR" altLang="en-US" dirty="0" smtClean="0"/>
              <a:t>능동 외곽선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곡선에서 시작하여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최적 상태</a:t>
            </a:r>
            <a:r>
              <a:rPr lang="en-US" altLang="ko-KR" dirty="0" smtClean="0"/>
              <a:t>(</a:t>
            </a:r>
            <a:r>
              <a:rPr lang="ko-KR" altLang="en-US" dirty="0" smtClean="0"/>
              <a:t>안정적인 에너지 상태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능동적으로 </a:t>
            </a:r>
            <a:r>
              <a:rPr lang="ko-KR" altLang="en-US" dirty="0" smtClean="0"/>
              <a:t>찾아감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외곽선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연속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공간에서는 </a:t>
            </a:r>
            <a:r>
              <a:rPr lang="en-US" altLang="ko-KR" b="1" dirty="0" smtClean="0"/>
              <a:t>g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)=(</a:t>
            </a:r>
            <a:r>
              <a:rPr lang="en-US" altLang="ko-KR" i="1" dirty="0" smtClean="0"/>
              <a:t>y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),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)), 0</a:t>
            </a:r>
            <a:r>
              <a:rPr lang="en-US" altLang="ko-KR" dirty="0" smtClean="0">
                <a:latin typeface="맑은 고딕"/>
                <a:ea typeface="맑은 고딕"/>
              </a:rPr>
              <a:t>≤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≤1</a:t>
            </a:r>
          </a:p>
          <a:p>
            <a:pPr lvl="1"/>
            <a:r>
              <a:rPr lang="ko-KR" altLang="en-US" dirty="0" smtClean="0"/>
              <a:t>디지털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공간에서는 </a:t>
            </a:r>
            <a:r>
              <a:rPr lang="en-US" altLang="ko-KR" b="1" dirty="0"/>
              <a:t>g</a:t>
            </a:r>
            <a:r>
              <a:rPr lang="en-US" altLang="ko-KR" dirty="0"/>
              <a:t>(</a:t>
            </a:r>
            <a:r>
              <a:rPr lang="en-US" altLang="ko-KR" i="1" dirty="0"/>
              <a:t>s</a:t>
            </a:r>
            <a:r>
              <a:rPr lang="en-US" altLang="ko-KR" dirty="0"/>
              <a:t>)=(</a:t>
            </a:r>
            <a:r>
              <a:rPr lang="en-US" altLang="ko-KR" i="1" dirty="0"/>
              <a:t>y</a:t>
            </a:r>
            <a:r>
              <a:rPr lang="en-US" altLang="ko-KR" dirty="0"/>
              <a:t>(</a:t>
            </a:r>
            <a:r>
              <a:rPr lang="en-US" altLang="ko-KR" i="1" dirty="0"/>
              <a:t>s</a:t>
            </a:r>
            <a:r>
              <a:rPr lang="en-US" altLang="ko-KR" dirty="0"/>
              <a:t>),</a:t>
            </a:r>
            <a:r>
              <a:rPr lang="en-US" altLang="ko-KR" i="1" dirty="0"/>
              <a:t>x</a:t>
            </a:r>
            <a:r>
              <a:rPr lang="en-US" altLang="ko-KR" dirty="0"/>
              <a:t>(</a:t>
            </a:r>
            <a:r>
              <a:rPr lang="en-US" altLang="ko-KR" i="1" dirty="0"/>
              <a:t>s</a:t>
            </a:r>
            <a:r>
              <a:rPr lang="en-US" altLang="ko-KR" dirty="0"/>
              <a:t>)), 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=0,1,2, …,</a:t>
            </a:r>
            <a:r>
              <a:rPr lang="en-US" altLang="ko-KR" i="1" dirty="0" smtClean="0"/>
              <a:t>n</a:t>
            </a:r>
            <a:endParaRPr lang="en-US" altLang="ko-KR" i="1" dirty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67" y="3356992"/>
            <a:ext cx="3803217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46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5.6.1 </a:t>
            </a:r>
            <a:r>
              <a:rPr lang="ko-KR" altLang="en-US" dirty="0" smtClean="0"/>
              <a:t>능동 외곽선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스네이크</a:t>
            </a:r>
            <a:r>
              <a:rPr lang="ko-KR" altLang="en-US" dirty="0" smtClean="0"/>
              <a:t> </a:t>
            </a:r>
            <a:r>
              <a:rPr lang="en-US" altLang="ko-KR" dirty="0" smtClean="0"/>
              <a:t>[Kass87]</a:t>
            </a:r>
          </a:p>
          <a:p>
            <a:pPr lvl="1"/>
            <a:r>
              <a:rPr lang="ko-KR" altLang="en-US" dirty="0" smtClean="0"/>
              <a:t>최초의 능동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외곽선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외곽선의 총 에너지 </a:t>
            </a:r>
            <a:r>
              <a:rPr lang="en-US" altLang="ko-KR" i="1" dirty="0" smtClean="0"/>
              <a:t>E </a:t>
            </a:r>
            <a:r>
              <a:rPr lang="en-US" altLang="ko-KR" dirty="0" smtClean="0"/>
              <a:t>*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i="1" dirty="0" err="1" smtClean="0"/>
              <a:t>E</a:t>
            </a:r>
            <a:r>
              <a:rPr lang="en-US" altLang="ko-KR" i="1" baseline="-25000" dirty="0" err="1" smtClean="0"/>
              <a:t>image</a:t>
            </a:r>
            <a:r>
              <a:rPr lang="en-US" altLang="ko-KR" i="1" baseline="-25000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명암에 반응하는 </a:t>
            </a:r>
            <a:r>
              <a:rPr lang="ko-KR" altLang="en-US" dirty="0" smtClean="0"/>
              <a:t>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 찾고자 </a:t>
            </a:r>
            <a:r>
              <a:rPr lang="ko-KR" altLang="en-US" dirty="0" smtClean="0"/>
              <a:t>하는 곳은 물체 경계이므로 에지 강도가 클수록 작은 값을 </a:t>
            </a:r>
            <a:r>
              <a:rPr lang="ko-KR" altLang="en-US" dirty="0" smtClean="0"/>
              <a:t>가짐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r>
              <a:rPr lang="en-US" altLang="ko-KR" i="1" dirty="0" err="1" smtClean="0"/>
              <a:t>E</a:t>
            </a:r>
            <a:r>
              <a:rPr lang="en-US" altLang="ko-KR" i="1" baseline="-25000" dirty="0" err="1" smtClean="0"/>
              <a:t>internal</a:t>
            </a:r>
            <a:r>
              <a:rPr lang="en-US" altLang="ko-KR" i="1" baseline="-25000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곡선의 내부 에너지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물체의 </a:t>
            </a:r>
            <a:r>
              <a:rPr lang="ko-KR" altLang="en-US" dirty="0" smtClean="0"/>
              <a:t>경계는 매끄럽다는 전제하에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곡률이 작을수록 큰 값 </a:t>
            </a:r>
            <a:r>
              <a:rPr lang="ko-KR" altLang="en-US" dirty="0" smtClean="0"/>
              <a:t>가짐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r>
              <a:rPr lang="en-US" altLang="ko-KR" i="1" dirty="0" err="1" smtClean="0"/>
              <a:t>E</a:t>
            </a:r>
            <a:r>
              <a:rPr lang="en-US" altLang="ko-KR" i="1" baseline="-25000" dirty="0" err="1" smtClean="0"/>
              <a:t>constraint</a:t>
            </a:r>
            <a:r>
              <a:rPr lang="en-US" altLang="ko-KR" i="1" baseline="-25000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사용자가 지정한 모양을 반영</a:t>
            </a:r>
            <a:endParaRPr lang="en-US" altLang="ko-KR" dirty="0" smtClean="0"/>
          </a:p>
          <a:p>
            <a:pPr marL="447675" lvl="2" indent="0">
              <a:buNone/>
            </a:pPr>
            <a:endParaRPr lang="en-US" altLang="ko-KR" dirty="0"/>
          </a:p>
          <a:p>
            <a:pPr lvl="1"/>
            <a:r>
              <a:rPr lang="en-US" altLang="ko-KR" i="1" dirty="0" smtClean="0"/>
              <a:t>E </a:t>
            </a:r>
            <a:r>
              <a:rPr lang="en-US" altLang="ko-KR" dirty="0" smtClean="0"/>
              <a:t>*</a:t>
            </a:r>
            <a:r>
              <a:rPr lang="ko-KR" altLang="en-US" dirty="0" smtClean="0"/>
              <a:t>가 최소가 되는 곡선을 찾는 최적화 문제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81" y="2132856"/>
            <a:ext cx="7652767" cy="49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752" y="5745963"/>
            <a:ext cx="5616624" cy="55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33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5.6.1 </a:t>
            </a:r>
            <a:r>
              <a:rPr lang="ko-KR" altLang="en-US" dirty="0" smtClean="0"/>
              <a:t>능동 외곽선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외곽선의 에너지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총합 </a:t>
            </a:r>
            <a:r>
              <a:rPr lang="en-US" altLang="ko-KR" i="1" dirty="0" smtClean="0"/>
              <a:t>E </a:t>
            </a:r>
            <a:r>
              <a:rPr lang="en-US" altLang="ko-KR" dirty="0" smtClean="0"/>
              <a:t>*(</a:t>
            </a:r>
            <a:r>
              <a:rPr lang="en-US" altLang="ko-KR" dirty="0" smtClean="0"/>
              <a:t>g(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))</a:t>
            </a:r>
            <a:r>
              <a:rPr lang="ko-KR" altLang="en-US" dirty="0" smtClean="0"/>
              <a:t>의 계산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77" y="1916832"/>
            <a:ext cx="7466434" cy="2411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613119"/>
            <a:ext cx="6080098" cy="576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8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5.6.1 </a:t>
            </a:r>
            <a:r>
              <a:rPr lang="ko-KR" altLang="en-US" dirty="0" smtClean="0"/>
              <a:t>능동 외곽선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최적해 탐색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초기 곡선 </a:t>
            </a:r>
            <a:r>
              <a:rPr lang="en-US" altLang="ko-KR" b="1" dirty="0" smtClean="0"/>
              <a:t>g</a:t>
            </a:r>
            <a:r>
              <a:rPr lang="en-US" altLang="ko-KR" baseline="-25000" dirty="0" smtClean="0"/>
              <a:t>0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시작하여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수렴할 때까지 </a:t>
            </a:r>
            <a:r>
              <a:rPr lang="en-US" altLang="ko-KR" b="1" dirty="0"/>
              <a:t>g</a:t>
            </a:r>
            <a:r>
              <a:rPr lang="en-US" altLang="ko-KR" baseline="-25000" dirty="0"/>
              <a:t>0</a:t>
            </a:r>
            <a:r>
              <a:rPr lang="en-US" altLang="ko-KR" dirty="0"/>
              <a:t>(</a:t>
            </a:r>
            <a:r>
              <a:rPr lang="en-US" altLang="ko-KR" i="1" dirty="0"/>
              <a:t>s</a:t>
            </a:r>
            <a:r>
              <a:rPr lang="en-US" altLang="ko-KR" dirty="0" smtClean="0"/>
              <a:t>)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g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s</a:t>
            </a:r>
            <a:r>
              <a:rPr lang="en-US" altLang="ko-KR" dirty="0"/>
              <a:t>)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b="1" dirty="0" smtClean="0"/>
              <a:t>g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s</a:t>
            </a:r>
            <a:r>
              <a:rPr lang="en-US" altLang="ko-KR" dirty="0"/>
              <a:t>)</a:t>
            </a:r>
            <a:r>
              <a:rPr lang="en-US" altLang="ko-KR" dirty="0" smtClean="0">
                <a:sym typeface="Wingdings" panose="05000000000000000000" pitchFamily="2" charset="2"/>
              </a:rPr>
              <a:t>… </a:t>
            </a:r>
            <a:r>
              <a:rPr lang="ko-KR" altLang="en-US" dirty="0" smtClean="0">
                <a:sym typeface="Wingdings" panose="05000000000000000000" pitchFamily="2" charset="2"/>
              </a:rPr>
              <a:t>반복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동적 프로그래밍 </a:t>
            </a:r>
            <a:r>
              <a:rPr lang="en-US" altLang="ko-KR" dirty="0" smtClean="0">
                <a:sym typeface="Wingdings" panose="05000000000000000000" pitchFamily="2" charset="2"/>
              </a:rPr>
              <a:t>[Amini88]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탐욕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알고리즘 </a:t>
            </a:r>
            <a:r>
              <a:rPr lang="en-US" altLang="ko-KR" dirty="0" smtClean="0">
                <a:sym typeface="Wingdings" panose="05000000000000000000" pitchFamily="2" charset="2"/>
              </a:rPr>
              <a:t>[Williams92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Williams</a:t>
            </a:r>
            <a:r>
              <a:rPr lang="ko-KR" altLang="en-US" dirty="0" smtClean="0">
                <a:sym typeface="Wingdings" panose="05000000000000000000" pitchFamily="2" charset="2"/>
              </a:rPr>
              <a:t> 알고리즘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개선된 에너지 수식 사용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17032"/>
            <a:ext cx="7618834" cy="183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4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5.6.1 </a:t>
            </a:r>
            <a:r>
              <a:rPr lang="ko-KR" altLang="en-US" dirty="0" smtClean="0"/>
              <a:t>능동 외곽선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5543687" cy="601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48064" y="3501008"/>
            <a:ext cx="1315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/>
              <a:t>g</a:t>
            </a:r>
            <a:r>
              <a:rPr lang="en-US" altLang="ko-KR" sz="1600" i="1" baseline="-25000" dirty="0" err="1" smtClean="0"/>
              <a:t>t</a:t>
            </a:r>
            <a:r>
              <a:rPr lang="en-US" altLang="ko-KR" sz="1600" dirty="0" smtClean="0"/>
              <a:t>(</a:t>
            </a:r>
            <a:r>
              <a:rPr lang="en-US" altLang="ko-KR" sz="1600" i="1" dirty="0" smtClean="0"/>
              <a:t>s</a:t>
            </a:r>
            <a:r>
              <a:rPr lang="en-US" altLang="ko-KR" sz="1600" dirty="0"/>
              <a:t>)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b="1" dirty="0" smtClean="0"/>
              <a:t>g</a:t>
            </a:r>
            <a:r>
              <a:rPr lang="en-US" altLang="ko-KR" sz="1600" i="1" baseline="-25000" dirty="0" smtClean="0"/>
              <a:t>t</a:t>
            </a:r>
            <a:r>
              <a:rPr lang="en-US" altLang="ko-KR" sz="1600" baseline="-25000" dirty="0" smtClean="0"/>
              <a:t>+1</a:t>
            </a:r>
            <a:r>
              <a:rPr lang="en-US" altLang="ko-KR" sz="1600" dirty="0" smtClean="0"/>
              <a:t>(</a:t>
            </a:r>
            <a:r>
              <a:rPr lang="en-US" altLang="ko-KR" sz="1600" i="1" dirty="0" smtClean="0"/>
              <a:t>s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9" name="설명선 1 8"/>
          <p:cNvSpPr/>
          <p:nvPr/>
        </p:nvSpPr>
        <p:spPr>
          <a:xfrm>
            <a:off x="827584" y="6299271"/>
            <a:ext cx="5117250" cy="269053"/>
          </a:xfrm>
          <a:prstGeom prst="borderCallout1">
            <a:avLst>
              <a:gd name="adj1" fmla="val -5209"/>
              <a:gd name="adj2" fmla="val 100006"/>
              <a:gd name="adj3" fmla="val -72684"/>
              <a:gd name="adj4" fmla="val 1096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463177" y="5940569"/>
            <a:ext cx="1563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코너에 </a:t>
            </a:r>
            <a:r>
              <a:rPr lang="ko-KR" altLang="en-US" sz="1600" smtClean="0"/>
              <a:t>붙들어두는 </a:t>
            </a:r>
            <a:r>
              <a:rPr lang="ko-KR" altLang="en-US" sz="1600" dirty="0" smtClean="0"/>
              <a:t>효과</a:t>
            </a:r>
            <a:endParaRPr lang="ko-KR" altLang="en-US" sz="1600" dirty="0"/>
          </a:p>
        </p:txBody>
      </p:sp>
      <p:sp>
        <p:nvSpPr>
          <p:cNvPr id="11" name="설명선 1 10"/>
          <p:cNvSpPr/>
          <p:nvPr/>
        </p:nvSpPr>
        <p:spPr>
          <a:xfrm>
            <a:off x="827584" y="3242004"/>
            <a:ext cx="3816424" cy="1915188"/>
          </a:xfrm>
          <a:prstGeom prst="borderCallout1">
            <a:avLst>
              <a:gd name="adj1" fmla="val 25106"/>
              <a:gd name="adj2" fmla="val 100006"/>
              <a:gd name="adj3" fmla="val 24931"/>
              <a:gd name="adj4" fmla="val 1127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75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5.6.1 </a:t>
            </a:r>
            <a:r>
              <a:rPr lang="ko-KR" altLang="en-US" dirty="0"/>
              <a:t>능동 외곽선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스네이크보다</a:t>
            </a:r>
            <a:r>
              <a:rPr lang="ko-KR" altLang="en-US" dirty="0" smtClean="0"/>
              <a:t> 진보한 현대적인 기법 등장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지능 가위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편리한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사용자 인터페이스 제공 </a:t>
            </a:r>
            <a:r>
              <a:rPr lang="en-US" altLang="ko-KR" dirty="0" smtClean="0">
                <a:sym typeface="Wingdings" panose="05000000000000000000" pitchFamily="2" charset="2"/>
              </a:rPr>
              <a:t>[Mortenson98]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레벨 셋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GrabCut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356839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98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5.6.2 </a:t>
            </a:r>
            <a:r>
              <a:rPr lang="ko-KR" altLang="en-US" dirty="0" smtClean="0"/>
              <a:t>그래프 절단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네트워크 흐름 문제 </a:t>
            </a:r>
            <a:r>
              <a:rPr lang="en-US" altLang="ko-KR" dirty="0" smtClean="0"/>
              <a:t>[Ahuja93]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교통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흐름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전기 흐름 등 많은 응용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i="1" dirty="0" smtClean="0">
                <a:sym typeface="Wingdings" panose="05000000000000000000" pitchFamily="2" charset="2"/>
              </a:rPr>
              <a:t>S</a:t>
            </a:r>
            <a:r>
              <a:rPr lang="ko-KR" altLang="en-US" dirty="0" smtClean="0">
                <a:sym typeface="Wingdings" panose="05000000000000000000" pitchFamily="2" charset="2"/>
              </a:rPr>
              <a:t>에서 출발하여 </a:t>
            </a:r>
            <a:r>
              <a:rPr lang="en-US" altLang="ko-KR" i="1" dirty="0" smtClean="0">
                <a:sym typeface="Wingdings" panose="05000000000000000000" pitchFamily="2" charset="2"/>
              </a:rPr>
              <a:t>T</a:t>
            </a:r>
            <a:r>
              <a:rPr lang="ko-KR" altLang="en-US" dirty="0" smtClean="0">
                <a:sym typeface="Wingdings" panose="05000000000000000000" pitchFamily="2" charset="2"/>
              </a:rPr>
              <a:t>로 흐르는 최대 용량은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병목으로 인해 어떤 에지는 최대 용량 발휘 못함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아래 그래프의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최대 흐름</a:t>
            </a:r>
            <a:r>
              <a:rPr lang="ko-KR" altLang="en-US" dirty="0" smtClean="0">
                <a:sym typeface="Wingdings" panose="05000000000000000000" pitchFamily="2" charset="2"/>
              </a:rPr>
              <a:t>은 </a:t>
            </a:r>
            <a:r>
              <a:rPr lang="en-US" altLang="ko-KR" dirty="0" smtClean="0">
                <a:sym typeface="Wingdings" panose="05000000000000000000" pitchFamily="2" charset="2"/>
              </a:rPr>
              <a:t>6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40274"/>
            <a:ext cx="5846986" cy="16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7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5.1 </a:t>
            </a:r>
            <a:r>
              <a:rPr lang="ko-KR" altLang="en-US" dirty="0"/>
              <a:t>영상 분할의 원리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분할의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이웃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몇 개를 보고 자신이 영역의 내부인지 경계인지 판단할 수 있을까</a:t>
            </a:r>
            <a:r>
              <a:rPr lang="en-US" altLang="ko-KR" dirty="0" smtClean="0"/>
              <a:t>? 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전역 연산 필요성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204864"/>
            <a:ext cx="6192688" cy="292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96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5.6.2 </a:t>
            </a:r>
            <a:r>
              <a:rPr lang="ko-KR" altLang="en-US" dirty="0" smtClean="0"/>
              <a:t>그래프 절단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영상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분할과 어떻게 관련되나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영상을 그래프로 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영상의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노드로</a:t>
            </a:r>
            <a:r>
              <a:rPr lang="ko-KR" altLang="en-US" dirty="0" smtClean="0"/>
              <a:t> 간주하고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유사도를</a:t>
            </a:r>
            <a:r>
              <a:rPr lang="ko-KR" altLang="en-US" dirty="0" smtClean="0"/>
              <a:t> 에지 가중치로 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5-20]</a:t>
            </a:r>
            <a:r>
              <a:rPr lang="ko-KR" altLang="en-US" dirty="0" smtClean="0"/>
              <a:t>의 절단은 </a:t>
            </a:r>
            <a:r>
              <a:rPr lang="ko-KR" altLang="en-US" dirty="0" smtClean="0"/>
              <a:t>최소 그래프 </a:t>
            </a:r>
            <a:r>
              <a:rPr lang="ko-KR" altLang="en-US" dirty="0" smtClean="0"/>
              <a:t>절단임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{</a:t>
            </a:r>
            <a:r>
              <a:rPr lang="en-US" altLang="ko-KR" dirty="0"/>
              <a:t>v1, v3}</a:t>
            </a:r>
            <a:r>
              <a:rPr lang="ko-KR" altLang="en-US" dirty="0"/>
              <a:t>과 </a:t>
            </a:r>
            <a:r>
              <a:rPr lang="en-US" altLang="ko-KR" dirty="0"/>
              <a:t>{v2, v4}</a:t>
            </a:r>
            <a:r>
              <a:rPr lang="ko-KR" altLang="en-US" dirty="0"/>
              <a:t>로 </a:t>
            </a:r>
            <a:r>
              <a:rPr lang="ko-KR" altLang="en-US" dirty="0" smtClean="0"/>
              <a:t>분할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이 절단은 최적의 영상 </a:t>
            </a:r>
            <a:r>
              <a:rPr lang="ko-KR" altLang="en-US" dirty="0" smtClean="0"/>
              <a:t>분할임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최소 절단을 어떻게 찾을 것인가</a:t>
            </a:r>
            <a:r>
              <a:rPr lang="en-US" altLang="ko-KR" dirty="0" smtClean="0"/>
              <a:t>?</a:t>
            </a:r>
          </a:p>
          <a:p>
            <a:pPr lvl="2"/>
            <a:r>
              <a:rPr lang="en-US" altLang="ko-KR" dirty="0" smtClean="0"/>
              <a:t>Ford</a:t>
            </a:r>
            <a:r>
              <a:rPr lang="ko-KR" altLang="en-US" dirty="0" smtClean="0"/>
              <a:t>의 정리</a:t>
            </a:r>
            <a:r>
              <a:rPr lang="en-US" altLang="ko-KR" dirty="0" smtClean="0"/>
              <a:t>[Ford62]</a:t>
            </a:r>
            <a:r>
              <a:rPr lang="ko-KR" altLang="en-US" dirty="0" smtClean="0"/>
              <a:t>에 따르면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네트워크 최대 흐름은 그래프의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최소 절단</a:t>
            </a:r>
            <a:r>
              <a:rPr lang="ko-KR" altLang="en-US" dirty="0" smtClean="0">
                <a:sym typeface="Wingdings" panose="05000000000000000000" pitchFamily="2" charset="2"/>
              </a:rPr>
              <a:t>과 같음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최대 흐름 찾는 효율적인 알고리즘 존재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30" y="4380434"/>
            <a:ext cx="5846986" cy="1640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1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5.6.2 </a:t>
            </a:r>
            <a:r>
              <a:rPr lang="ko-KR" altLang="en-US" dirty="0" smtClean="0"/>
              <a:t>그래프 절단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영상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분할 알고리즘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최대 흐름을 찾으면</a:t>
            </a:r>
            <a:r>
              <a:rPr lang="en-US" altLang="ko-KR" dirty="0" smtClean="0">
                <a:sym typeface="Wingdings" panose="05000000000000000000" pitchFamily="2" charset="2"/>
              </a:rPr>
              <a:t>, Ford</a:t>
            </a:r>
            <a:r>
              <a:rPr lang="ko-KR" altLang="en-US" dirty="0" smtClean="0">
                <a:sym typeface="Wingdings" panose="05000000000000000000" pitchFamily="2" charset="2"/>
              </a:rPr>
              <a:t>의 정리에 따라 그것이 바로 최소 </a:t>
            </a:r>
            <a:r>
              <a:rPr lang="ko-KR" altLang="en-US" dirty="0" smtClean="0">
                <a:sym typeface="Wingdings" panose="05000000000000000000" pitchFamily="2" charset="2"/>
              </a:rPr>
              <a:t>절단이다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최소 </a:t>
            </a:r>
            <a:r>
              <a:rPr lang="ko-KR" altLang="en-US" dirty="0" smtClean="0">
                <a:sym typeface="Wingdings" panose="05000000000000000000" pitchFamily="2" charset="2"/>
              </a:rPr>
              <a:t>절단은 최적의 영상 분할 정보를 </a:t>
            </a:r>
            <a:r>
              <a:rPr lang="ko-KR" altLang="en-US" dirty="0" smtClean="0">
                <a:sym typeface="Wingdings" panose="05000000000000000000" pitchFamily="2" charset="2"/>
              </a:rPr>
              <a:t>가진다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8684"/>
            <a:ext cx="6552728" cy="223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61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5.6.2 </a:t>
            </a:r>
            <a:r>
              <a:rPr lang="ko-KR" altLang="en-US" dirty="0" smtClean="0"/>
              <a:t>그래프 절단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 </a:t>
            </a:r>
            <a:r>
              <a:rPr lang="en-US" altLang="ko-KR" i="1" dirty="0" smtClean="0"/>
              <a:t>G</a:t>
            </a:r>
            <a:r>
              <a:rPr lang="en-US" altLang="ko-KR" dirty="0" smtClean="0"/>
              <a:t>=(</a:t>
            </a:r>
            <a:r>
              <a:rPr lang="en-US" altLang="ko-KR" i="1" dirty="0" smtClean="0"/>
              <a:t>V</a:t>
            </a:r>
            <a:r>
              <a:rPr lang="en-US" altLang="ko-KR" dirty="0" smtClean="0"/>
              <a:t>+{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,</a:t>
            </a:r>
            <a:r>
              <a:rPr lang="en-US" altLang="ko-KR" i="1" dirty="0" smtClean="0"/>
              <a:t>T</a:t>
            </a:r>
            <a:r>
              <a:rPr lang="en-US" altLang="ko-KR" dirty="0" smtClean="0"/>
              <a:t>},</a:t>
            </a:r>
            <a:r>
              <a:rPr lang="en-US" altLang="ko-KR" i="1" dirty="0" smtClean="0"/>
              <a:t>E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구축하는 방법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알고리즘 </a:t>
            </a:r>
            <a:r>
              <a:rPr lang="en-US" altLang="ko-KR" dirty="0" smtClean="0"/>
              <a:t>5-11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에지 가중치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유사도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는 아래 수식 사용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5760640" cy="340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16832"/>
            <a:ext cx="5832648" cy="5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8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5.6.2 </a:t>
            </a:r>
            <a:r>
              <a:rPr lang="ko-KR" altLang="en-US" dirty="0" smtClean="0"/>
              <a:t>그래프 절단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사용자가 지정한 물체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O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와 배경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smtClean="0">
                <a:solidFill>
                  <a:srgbClr val="0000FF"/>
                </a:solidFill>
                <a:sym typeface="Wingdings" panose="05000000000000000000" pitchFamily="2" charset="2"/>
              </a:rPr>
              <a:t>B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정보 반영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O</a:t>
            </a:r>
            <a:r>
              <a:rPr lang="ko-KR" altLang="en-US" dirty="0" smtClean="0">
                <a:sym typeface="Wingdings" panose="05000000000000000000" pitchFamily="2" charset="2"/>
              </a:rPr>
              <a:t>로 지정된 </a:t>
            </a:r>
            <a:r>
              <a:rPr lang="ko-KR" altLang="en-US" dirty="0" err="1" smtClean="0">
                <a:sym typeface="Wingdings" panose="05000000000000000000" pitchFamily="2" charset="2"/>
              </a:rPr>
              <a:t>화소는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노드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i="1" dirty="0" smtClean="0">
                <a:sym typeface="Wingdings" panose="05000000000000000000" pitchFamily="2" charset="2"/>
              </a:rPr>
              <a:t>S</a:t>
            </a:r>
            <a:r>
              <a:rPr lang="ko-KR" altLang="en-US" dirty="0" smtClean="0">
                <a:sym typeface="Wingdings" panose="05000000000000000000" pitchFamily="2" charset="2"/>
              </a:rPr>
              <a:t>와 큰 값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노드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i="1" dirty="0" smtClean="0">
                <a:sym typeface="Wingdings" panose="05000000000000000000" pitchFamily="2" charset="2"/>
              </a:rPr>
              <a:t>T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0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B</a:t>
            </a:r>
            <a:r>
              <a:rPr lang="ko-KR" altLang="en-US" dirty="0" smtClean="0">
                <a:sym typeface="Wingdings" panose="05000000000000000000" pitchFamily="2" charset="2"/>
              </a:rPr>
              <a:t>로 지정된 </a:t>
            </a:r>
            <a:r>
              <a:rPr lang="ko-KR" altLang="en-US" dirty="0" err="1" smtClean="0">
                <a:sym typeface="Wingdings" panose="05000000000000000000" pitchFamily="2" charset="2"/>
              </a:rPr>
              <a:t>화소는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노드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i="1" dirty="0" smtClean="0">
                <a:sym typeface="Wingdings" panose="05000000000000000000" pitchFamily="2" charset="2"/>
              </a:rPr>
              <a:t>S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0, </a:t>
            </a:r>
            <a:r>
              <a:rPr lang="ko-KR" altLang="en-US" dirty="0" err="1" smtClean="0">
                <a:sym typeface="Wingdings" panose="05000000000000000000" pitchFamily="2" charset="2"/>
              </a:rPr>
              <a:t>노드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i="1" dirty="0" smtClean="0">
                <a:sym typeface="Wingdings" panose="05000000000000000000" pitchFamily="2" charset="2"/>
              </a:rPr>
              <a:t>T</a:t>
            </a:r>
            <a:r>
              <a:rPr lang="ko-KR" altLang="en-US" dirty="0" smtClean="0">
                <a:sym typeface="Wingdings" panose="05000000000000000000" pitchFamily="2" charset="2"/>
              </a:rPr>
              <a:t>와 큰 값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나머지 </a:t>
            </a:r>
            <a:r>
              <a:rPr lang="ko-KR" altLang="en-US" dirty="0" err="1" smtClean="0">
                <a:sym typeface="Wingdings" panose="05000000000000000000" pitchFamily="2" charset="2"/>
              </a:rPr>
              <a:t>화소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i="1" dirty="0" smtClean="0">
                <a:sym typeface="Wingdings" panose="05000000000000000000" pitchFamily="2" charset="2"/>
              </a:rPr>
              <a:t>p</a:t>
            </a:r>
            <a:r>
              <a:rPr lang="ko-KR" altLang="en-US" dirty="0" smtClean="0">
                <a:sym typeface="Wingdings" panose="05000000000000000000" pitchFamily="2" charset="2"/>
              </a:rPr>
              <a:t>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85" y="2636912"/>
            <a:ext cx="6696744" cy="88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70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5.6.2 </a:t>
            </a:r>
            <a:r>
              <a:rPr lang="ko-KR" altLang="en-US" dirty="0" smtClean="0"/>
              <a:t>그래프 절단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7993720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49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5.6.2 </a:t>
            </a:r>
            <a:r>
              <a:rPr lang="ko-KR" altLang="en-US" dirty="0" smtClean="0"/>
              <a:t>그래프 절단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최소 절단 탐색 </a:t>
            </a:r>
            <a:r>
              <a:rPr lang="en-US" altLang="ko-KR" dirty="0" smtClean="0">
                <a:sym typeface="Wingdings" panose="05000000000000000000" pitchFamily="2" charset="2"/>
              </a:rPr>
              <a:t>(2</a:t>
            </a:r>
            <a:r>
              <a:rPr lang="ko-KR" altLang="en-US" dirty="0" smtClean="0">
                <a:sym typeface="Wingdings" panose="05000000000000000000" pitchFamily="2" charset="2"/>
              </a:rPr>
              <a:t>행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[Ford62]</a:t>
            </a:r>
            <a:r>
              <a:rPr lang="ko-KR" altLang="en-US" dirty="0" smtClean="0">
                <a:sym typeface="Wingdings" panose="05000000000000000000" pitchFamily="2" charset="2"/>
              </a:rPr>
              <a:t>와 같은 일반적인 알고리즘 대신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영상의 특성을 감안한 </a:t>
            </a:r>
            <a:r>
              <a:rPr lang="en-US" altLang="ko-KR" dirty="0" smtClean="0">
                <a:sym typeface="Wingdings" panose="05000000000000000000" pitchFamily="2" charset="2"/>
              </a:rPr>
              <a:t>[Boykov2004] </a:t>
            </a:r>
            <a:r>
              <a:rPr lang="ko-KR" altLang="en-US" dirty="0" smtClean="0">
                <a:sym typeface="Wingdings" panose="05000000000000000000" pitchFamily="2" charset="2"/>
              </a:rPr>
              <a:t>이용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그림 </a:t>
            </a:r>
            <a:r>
              <a:rPr lang="en-US" altLang="ko-KR" dirty="0" smtClean="0">
                <a:sym typeface="Wingdings" panose="05000000000000000000" pitchFamily="2" charset="2"/>
              </a:rPr>
              <a:t>5-22</a:t>
            </a:r>
            <a:r>
              <a:rPr lang="ko-KR" altLang="en-US" dirty="0" smtClean="0">
                <a:sym typeface="Wingdings" panose="05000000000000000000" pitchFamily="2" charset="2"/>
              </a:rPr>
              <a:t>에서 얇은 선이 최소 절단에 해당하는 에지</a:t>
            </a:r>
            <a:r>
              <a:rPr lang="en-US" altLang="ko-KR" dirty="0" smtClean="0">
                <a:sym typeface="Wingdings" panose="05000000000000000000" pitchFamily="2" charset="2"/>
              </a:rPr>
              <a:t> 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최소 절단을 영상 분할로 변환 </a:t>
            </a:r>
            <a:r>
              <a:rPr lang="en-US" altLang="ko-KR" dirty="0" smtClean="0">
                <a:sym typeface="Wingdings" panose="05000000000000000000" pitchFamily="2" charset="2"/>
              </a:rPr>
              <a:t>(3</a:t>
            </a:r>
            <a:r>
              <a:rPr lang="ko-KR" altLang="en-US" dirty="0" smtClean="0">
                <a:sym typeface="Wingdings" panose="05000000000000000000" pitchFamily="2" charset="2"/>
              </a:rPr>
              <a:t>행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모든 </a:t>
            </a:r>
            <a:r>
              <a:rPr lang="ko-KR" altLang="en-US" dirty="0" err="1" smtClean="0">
                <a:sym typeface="Wingdings" panose="05000000000000000000" pitchFamily="2" charset="2"/>
              </a:rPr>
              <a:t>화소는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i="1" dirty="0" smtClean="0">
                <a:sym typeface="Wingdings" panose="05000000000000000000" pitchFamily="2" charset="2"/>
              </a:rPr>
              <a:t>S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i="1" dirty="0" smtClean="0">
                <a:sym typeface="Wingdings" panose="05000000000000000000" pitchFamily="2" charset="2"/>
              </a:rPr>
              <a:t>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중의 하나에만 굵은 선으로 연결됨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i="1" dirty="0" smtClean="0">
                <a:sym typeface="Wingdings" panose="05000000000000000000" pitchFamily="2" charset="2"/>
              </a:rPr>
              <a:t>S</a:t>
            </a:r>
            <a:r>
              <a:rPr lang="ko-KR" altLang="en-US" dirty="0" smtClean="0">
                <a:sym typeface="Wingdings" panose="05000000000000000000" pitchFamily="2" charset="2"/>
              </a:rPr>
              <a:t>에 굵은 선으로 연결된 </a:t>
            </a:r>
            <a:r>
              <a:rPr lang="ko-KR" altLang="en-US" dirty="0" err="1" smtClean="0">
                <a:sym typeface="Wingdings" panose="05000000000000000000" pitchFamily="2" charset="2"/>
              </a:rPr>
              <a:t>노드는</a:t>
            </a:r>
            <a:r>
              <a:rPr lang="ko-KR" altLang="en-US" dirty="0" smtClean="0">
                <a:sym typeface="Wingdings" panose="05000000000000000000" pitchFamily="2" charset="2"/>
              </a:rPr>
              <a:t> 물체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i="1" dirty="0" smtClean="0">
                <a:sym typeface="Wingdings" panose="05000000000000000000" pitchFamily="2" charset="2"/>
              </a:rPr>
              <a:t>T</a:t>
            </a:r>
            <a:r>
              <a:rPr lang="ko-KR" altLang="en-US" dirty="0" smtClean="0">
                <a:sym typeface="Wingdings" panose="05000000000000000000" pitchFamily="2" charset="2"/>
              </a:rPr>
              <a:t>에 굵은 선으로 연결된 </a:t>
            </a:r>
            <a:r>
              <a:rPr lang="ko-KR" altLang="en-US" dirty="0" err="1" smtClean="0">
                <a:sym typeface="Wingdings" panose="05000000000000000000" pitchFamily="2" charset="2"/>
              </a:rPr>
              <a:t>노드는</a:t>
            </a:r>
            <a:r>
              <a:rPr lang="ko-KR" altLang="en-US" dirty="0" smtClean="0">
                <a:sym typeface="Wingdings" panose="05000000000000000000" pitchFamily="2" charset="2"/>
              </a:rPr>
              <a:t> 배경으로 구분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3991046" cy="2165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72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5.6.2 </a:t>
            </a:r>
            <a:r>
              <a:rPr lang="ko-KR" altLang="en-US" dirty="0" smtClean="0"/>
              <a:t>그래프 절단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그래프 절단 알고리즘의 특성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종류의 에지는 상호 보완적으로 동작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{</a:t>
            </a:r>
            <a:r>
              <a:rPr lang="en-US" altLang="ko-KR" i="1" dirty="0" smtClean="0">
                <a:sym typeface="Wingdings" panose="05000000000000000000" pitchFamily="2" charset="2"/>
              </a:rPr>
              <a:t>S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i="1" dirty="0" smtClean="0">
                <a:sym typeface="Wingdings" panose="05000000000000000000" pitchFamily="2" charset="2"/>
              </a:rPr>
              <a:t>T</a:t>
            </a:r>
            <a:r>
              <a:rPr lang="en-US" altLang="ko-KR" dirty="0" smtClean="0">
                <a:sym typeface="Wingdings" panose="05000000000000000000" pitchFamily="2" charset="2"/>
              </a:rPr>
              <a:t>}</a:t>
            </a:r>
            <a:r>
              <a:rPr lang="ko-KR" altLang="en-US" dirty="0" smtClean="0">
                <a:sym typeface="Wingdings" panose="05000000000000000000" pitchFamily="2" charset="2"/>
              </a:rPr>
              <a:t>와 연결된 에지는 사용자가 지정한 정보에 충실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err="1" smtClean="0">
                <a:sym typeface="Wingdings" panose="05000000000000000000" pitchFamily="2" charset="2"/>
              </a:rPr>
              <a:t>화소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노드를</a:t>
            </a:r>
            <a:r>
              <a:rPr lang="ko-KR" altLang="en-US" dirty="0" smtClean="0">
                <a:sym typeface="Wingdings" panose="05000000000000000000" pitchFamily="2" charset="2"/>
              </a:rPr>
              <a:t> 연결하는 에지는 영상이 가진 정보에 충실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4791302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2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5.7 </a:t>
            </a:r>
            <a:r>
              <a:rPr lang="ko-KR" altLang="en-US" dirty="0" smtClean="0"/>
              <a:t>알고리즘 선택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어떤 알고리즘을 선택해야 하나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뚜렷한 가이드라인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자신의 응용 환경에서 성능 실험하여 </a:t>
            </a:r>
            <a:r>
              <a:rPr lang="ko-KR" altLang="en-US" dirty="0" smtClean="0"/>
              <a:t>알아냄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선택을 도우려는 노력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UC </a:t>
            </a:r>
            <a:r>
              <a:rPr lang="ko-KR" altLang="en-US" dirty="0" smtClean="0"/>
              <a:t>버클리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바이츠만</a:t>
            </a:r>
            <a:r>
              <a:rPr lang="ko-KR" altLang="en-US" dirty="0" smtClean="0"/>
              <a:t> 연구소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5638056" cy="315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801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5.7 </a:t>
            </a:r>
            <a:r>
              <a:rPr lang="ko-KR" altLang="en-US" dirty="0" smtClean="0"/>
              <a:t>알고리즘 선택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선택을 도우려는 노력</a:t>
            </a:r>
            <a:r>
              <a:rPr lang="en-US" altLang="ko-KR" dirty="0"/>
              <a:t>: </a:t>
            </a:r>
            <a:r>
              <a:rPr lang="ko-KR" altLang="en-US" dirty="0" smtClean="0"/>
              <a:t>성능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성능 측정 방법 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Unnikrishnan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성능</a:t>
            </a:r>
            <a:r>
              <a:rPr lang="en-US" altLang="ko-KR" dirty="0" smtClean="0"/>
              <a:t> </a:t>
            </a:r>
            <a:r>
              <a:rPr lang="ko-KR" altLang="en-US" dirty="0" smtClean="0"/>
              <a:t>벤치마킹 </a:t>
            </a:r>
            <a:r>
              <a:rPr lang="en-US" altLang="ko-KR" dirty="0" smtClean="0"/>
              <a:t>[Estrada2005, Arbelaez2011</a:t>
            </a:r>
            <a:r>
              <a:rPr lang="en-US" altLang="ko-KR" dirty="0" smtClean="0"/>
              <a:t>]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표준 데이터베이스가 있어 좋지만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주의할 점도 있다</a:t>
            </a:r>
            <a:r>
              <a:rPr lang="en-US" altLang="ko-KR" dirty="0" smtClean="0"/>
              <a:t>!</a:t>
            </a:r>
          </a:p>
          <a:p>
            <a:pPr lvl="1"/>
            <a:r>
              <a:rPr lang="ko-KR" altLang="en-US" dirty="0" smtClean="0"/>
              <a:t>데이터베이스에 </a:t>
            </a:r>
            <a:r>
              <a:rPr lang="ko-KR" altLang="en-US" dirty="0" err="1" smtClean="0"/>
              <a:t>집작하여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문제를 야기할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일반화 능력이 낮은 알고리즘을 낳을 수도 있기 때문에 주의해야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문제를 해결하는 한 방법으로 데이터베이스의 크기를 꾸준히 키워나가는 중</a:t>
            </a:r>
            <a:endParaRPr lang="en-US" altLang="ko-KR" dirty="0"/>
          </a:p>
          <a:p>
            <a:pPr marL="161925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873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5.1 </a:t>
            </a:r>
            <a:r>
              <a:rPr lang="ko-KR" altLang="en-US" dirty="0"/>
              <a:t>영상 분할의 원리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에지</a:t>
            </a:r>
            <a:r>
              <a:rPr lang="en-US" altLang="ko-KR" dirty="0" smtClean="0"/>
              <a:t>(3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영역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개념적으로 에지는 영역의 경계에 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에지 검출로는 한계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거짓 긍정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거짓 부정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폐곡선을 이루지 </a:t>
            </a:r>
            <a:r>
              <a:rPr lang="ko-KR" altLang="en-US" dirty="0" smtClean="0">
                <a:sym typeface="Wingdings" panose="05000000000000000000" pitchFamily="2" charset="2"/>
              </a:rPr>
              <a:t>못함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영역 </a:t>
            </a:r>
            <a:r>
              <a:rPr lang="en-US" altLang="ko-KR" dirty="0" smtClean="0">
                <a:sym typeface="Wingdings" panose="05000000000000000000" pitchFamily="2" charset="2"/>
              </a:rPr>
              <a:t>vs. </a:t>
            </a:r>
            <a:r>
              <a:rPr lang="ko-KR" altLang="en-US" dirty="0" smtClean="0">
                <a:sym typeface="Wingdings" panose="05000000000000000000" pitchFamily="2" charset="2"/>
              </a:rPr>
              <a:t>지역 특징</a:t>
            </a:r>
            <a:r>
              <a:rPr lang="en-US" altLang="ko-KR" dirty="0" smtClean="0">
                <a:sym typeface="Wingdings" panose="05000000000000000000" pitchFamily="2" charset="2"/>
              </a:rPr>
              <a:t>(4</a:t>
            </a:r>
            <a:r>
              <a:rPr lang="ko-KR" altLang="en-US" dirty="0" smtClean="0">
                <a:sym typeface="Wingdings" panose="05000000000000000000" pitchFamily="2" charset="2"/>
              </a:rPr>
              <a:t>장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사람은 지역 특징보다 영역 분할에 훨씬 뛰어남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반면 컴퓨터 비전은 영역보다 지역 특징으로 문제 해결하는 사례 많음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미래는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903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5.2 </a:t>
            </a:r>
            <a:r>
              <a:rPr lang="ko-KR" altLang="en-US" dirty="0" smtClean="0"/>
              <a:t>전통적 방법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동작 조건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특수 조건 만족하거나 단순한 영상에서만 작동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/>
              <a:t>)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공장 자동화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 인식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문제가 쉽다면 굳이 복잡한 알고리즘 쓸 필요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자연 영상에서 매우 낮은 </a:t>
            </a:r>
            <a:r>
              <a:rPr lang="ko-KR" altLang="en-US" dirty="0" smtClean="0"/>
              <a:t>성능</a:t>
            </a:r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251520" y="3068960"/>
            <a:ext cx="518457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5.2.1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임계화를 이용한 영역 분할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Clr>
                <a:schemeClr val="accent6"/>
              </a:buClr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5.2.2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군집화를 이용한 영역 분할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Clr>
                <a:schemeClr val="accent6"/>
              </a:buClr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5.2.3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분할합병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8454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5.2.1 </a:t>
            </a:r>
            <a:r>
              <a:rPr lang="ko-KR" altLang="en-US" dirty="0" smtClean="0"/>
              <a:t>임계화를 이용한 영역 분할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이진화를 이용한 영역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문서 영상의 경우 </a:t>
            </a:r>
            <a:r>
              <a:rPr lang="ko-KR" altLang="en-US" dirty="0" err="1" smtClean="0"/>
              <a:t>오츄</a:t>
            </a:r>
            <a:r>
              <a:rPr lang="ko-KR" altLang="en-US" dirty="0" smtClean="0"/>
              <a:t> 이진화</a:t>
            </a:r>
            <a:r>
              <a:rPr lang="en-US" altLang="ko-KR" dirty="0" smtClean="0"/>
              <a:t>(2.3.1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훌륭한 영상 분할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명암 단계가 둘 이상인 경우는 </a:t>
            </a:r>
            <a:r>
              <a:rPr lang="ko-KR" altLang="en-US" dirty="0" smtClean="0"/>
              <a:t>오작동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>
                <a:sym typeface="Wingdings" panose="05000000000000000000" pitchFamily="2" charset="2"/>
              </a:rPr>
              <a:t>삼진화로 확장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이중 </a:t>
            </a:r>
            <a:r>
              <a:rPr lang="ko-KR" altLang="en-US" dirty="0" err="1" smtClean="0">
                <a:sym typeface="Wingdings" panose="05000000000000000000" pitchFamily="2" charset="2"/>
              </a:rPr>
              <a:t>임계값</a:t>
            </a:r>
            <a:r>
              <a:rPr lang="ko-KR" altLang="en-US" dirty="0" smtClean="0">
                <a:sym typeface="Wingdings" panose="05000000000000000000" pitchFamily="2" charset="2"/>
              </a:rPr>
              <a:t> 사용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04" y="3356992"/>
            <a:ext cx="7236296" cy="1462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76" y="5062768"/>
            <a:ext cx="6660232" cy="59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1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5.2.1 </a:t>
            </a:r>
            <a:r>
              <a:rPr lang="ko-KR" altLang="en-US" dirty="0" smtClean="0"/>
              <a:t>임계화를 이용한 영역 분할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1" y="1052736"/>
            <a:ext cx="7609309" cy="221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2" y="3551521"/>
            <a:ext cx="7200800" cy="290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90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2112</Words>
  <Application>Microsoft Office PowerPoint</Application>
  <PresentationFormat>화면 슬라이드 쇼(4:3)</PresentationFormat>
  <Paragraphs>619</Paragraphs>
  <Slides>58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8" baseType="lpstr">
      <vt:lpstr>굴림</vt:lpstr>
      <vt:lpstr>Arial</vt:lpstr>
      <vt:lpstr>Tahoma</vt:lpstr>
      <vt:lpstr>나눔손글씨 펜</vt:lpstr>
      <vt:lpstr>나눔손글씨 펜 OTF</vt:lpstr>
      <vt:lpstr>맑은 고딕</vt:lpstr>
      <vt:lpstr>Wingdings</vt:lpstr>
      <vt:lpstr>HY견고딕</vt:lpstr>
      <vt:lpstr>Cambria Math</vt:lpstr>
      <vt:lpstr>1_Office 테마</vt:lpstr>
      <vt:lpstr>5장. 영상 분할</vt:lpstr>
      <vt:lpstr>PREVIEW</vt:lpstr>
      <vt:lpstr>PowerPoint 프레젠테이션</vt:lpstr>
      <vt:lpstr>5.1 영상 분할의 원리 </vt:lpstr>
      <vt:lpstr>5.1 영상 분할의 원리 </vt:lpstr>
      <vt:lpstr>5.1 영상 분할의 원리 </vt:lpstr>
      <vt:lpstr>5.2 전통적 방법 </vt:lpstr>
      <vt:lpstr>5.2.1 임계화를 이용한 영역 분할 </vt:lpstr>
      <vt:lpstr>5.2.1 임계화를 이용한 영역 분할 </vt:lpstr>
      <vt:lpstr>5.2.1 임계화를 이용한 영역 분할 </vt:lpstr>
      <vt:lpstr>5.2.2 군집화를 이용한 영역 분할 </vt:lpstr>
      <vt:lpstr>5.2.2 군집화를 이용한 영역 분할 </vt:lpstr>
      <vt:lpstr>5.2.2 군집화를 이용한 영역 분할 </vt:lpstr>
      <vt:lpstr>5.2.3 분할합병 </vt:lpstr>
      <vt:lpstr>5.2.3 분할합병 </vt:lpstr>
      <vt:lpstr>5.3 그래프 방법 </vt:lpstr>
      <vt:lpstr>5.3 그래프 방법 </vt:lpstr>
      <vt:lpstr>5.3 그래프 방법 </vt:lpstr>
      <vt:lpstr>5.3.1 최소 신장트리 </vt:lpstr>
      <vt:lpstr>5.3.1 최소 신장트리 </vt:lpstr>
      <vt:lpstr>5.3.1 최소 신장트리 </vt:lpstr>
      <vt:lpstr>5.3.1 최소 신장트리 </vt:lpstr>
      <vt:lpstr>5.3.1 최소 신장트리 </vt:lpstr>
      <vt:lpstr>5.3.2 정규화 절단 </vt:lpstr>
      <vt:lpstr>5.3.2 정규화 절단 </vt:lpstr>
      <vt:lpstr>5.3.2 정규화 절단 </vt:lpstr>
      <vt:lpstr>5.3.2 정규화 절단 </vt:lpstr>
      <vt:lpstr>5.3.2 정규화 절단 </vt:lpstr>
      <vt:lpstr>5.3.2 정규화 절단 </vt:lpstr>
      <vt:lpstr>5.4 민시프트 </vt:lpstr>
      <vt:lpstr>5.4.1 군집화 </vt:lpstr>
      <vt:lpstr>5.4.1 군집화 </vt:lpstr>
      <vt:lpstr>5.4.1 군집화 </vt:lpstr>
      <vt:lpstr>5.4.1 군집화 </vt:lpstr>
      <vt:lpstr>5.4.2 영상 분할과 스무딩 </vt:lpstr>
      <vt:lpstr>5.4.2 영상 분할과 스무딩 </vt:lpstr>
      <vt:lpstr>5.4.2 영상 분할과 스무딩 </vt:lpstr>
      <vt:lpstr>5.4.2 영상 분할과 스무딩 </vt:lpstr>
      <vt:lpstr>5.5 워터셰드 </vt:lpstr>
      <vt:lpstr>5.5 워터셰드 </vt:lpstr>
      <vt:lpstr>5.5 워터셰드 </vt:lpstr>
      <vt:lpstr>5.6 대화식 물체 분할 </vt:lpstr>
      <vt:lpstr>5.6.1 능동 외곽선</vt:lpstr>
      <vt:lpstr>5.6.1 능동 외곽선</vt:lpstr>
      <vt:lpstr>5.6.1 능동 외곽선</vt:lpstr>
      <vt:lpstr>5.6.1 능동 외곽선</vt:lpstr>
      <vt:lpstr>5.6.1 능동 외곽선</vt:lpstr>
      <vt:lpstr>5.6.1 능동 외곽선</vt:lpstr>
      <vt:lpstr>5.6.2 그래프 절단</vt:lpstr>
      <vt:lpstr>5.6.2 그래프 절단</vt:lpstr>
      <vt:lpstr>5.6.2 그래프 절단</vt:lpstr>
      <vt:lpstr>5.6.2 그래프 절단</vt:lpstr>
      <vt:lpstr>5.6.2 그래프 절단</vt:lpstr>
      <vt:lpstr>5.6.2 그래프 절단</vt:lpstr>
      <vt:lpstr>5.6.2 그래프 절단</vt:lpstr>
      <vt:lpstr>5.6.2 그래프 절단</vt:lpstr>
      <vt:lpstr>5.7 알고리즘 선택 </vt:lpstr>
      <vt:lpstr>5.7 알고리즘 선택 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김이화</cp:lastModifiedBy>
  <cp:revision>158</cp:revision>
  <dcterms:created xsi:type="dcterms:W3CDTF">2006-10-05T04:04:58Z</dcterms:created>
  <dcterms:modified xsi:type="dcterms:W3CDTF">2014-08-29T05:05:33Z</dcterms:modified>
</cp:coreProperties>
</file>